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</p:sldMasterIdLst>
  <p:notesMasterIdLst>
    <p:notesMasterId r:id="rId13"/>
  </p:notesMasterIdLst>
  <p:handoutMasterIdLst>
    <p:handoutMasterId r:id="rId14"/>
  </p:handoutMasterIdLst>
  <p:sldIdLst>
    <p:sldId id="270" r:id="rId2"/>
    <p:sldId id="264" r:id="rId3"/>
    <p:sldId id="271" r:id="rId4"/>
    <p:sldId id="266" r:id="rId5"/>
    <p:sldId id="273" r:id="rId6"/>
    <p:sldId id="263" r:id="rId7"/>
    <p:sldId id="269" r:id="rId8"/>
    <p:sldId id="267" r:id="rId9"/>
    <p:sldId id="259" r:id="rId10"/>
    <p:sldId id="274" r:id="rId11"/>
    <p:sldId id="275" r:id="rId12"/>
  </p:sldIdLst>
  <p:sldSz cx="9144000" cy="6858000" type="screen4x3"/>
  <p:notesSz cx="6794500" cy="9931400"/>
  <p:embeddedFontLst>
    <p:embeddedFont>
      <p:font typeface="Gulim" panose="020B0600000101010101" pitchFamily="34" charset="-127"/>
      <p:regular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NanumBarunGothic" panose="020B0603020101020101" pitchFamily="34" charset="-127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836B5D"/>
    <a:srgbClr val="FFCC29"/>
    <a:srgbClr val="0000FF"/>
    <a:srgbClr val="FFB547"/>
    <a:srgbClr val="466C8F"/>
    <a:srgbClr val="FF9900"/>
    <a:srgbClr val="D98396"/>
    <a:srgbClr val="A3A0AE"/>
    <a:srgbClr val="90B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0" autoAdjust="0"/>
    <p:restoredTop sz="93705" autoAdjust="0"/>
  </p:normalViewPr>
  <p:slideViewPr>
    <p:cSldViewPr>
      <p:cViewPr>
        <p:scale>
          <a:sx n="100" d="100"/>
          <a:sy n="100" d="100"/>
        </p:scale>
        <p:origin x="-2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1800" y="7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DEEF292A-34BD-4EEB-A2A3-685E11052811}" type="datetimeFigureOut">
              <a:rPr kumimoji="1" lang="ja-JP" altLang="en-US" smtClean="0"/>
              <a:pPr/>
              <a:t>2017/8/29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663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376C1AD9-FC22-42AA-8523-F570F2DF8589}" type="datetimeFigureOut">
              <a:rPr kumimoji="1" lang="ja-JP" altLang="en-US" smtClean="0"/>
              <a:pPr/>
              <a:t>2017/8/29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321" tIns="45661" rIns="91321" bIns="4566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1A6FF7A7-048B-487E-B202-DFFDB2504D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381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FF7A7-048B-487E-B202-DFFDB2504D86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694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FF7A7-048B-487E-B202-DFFDB2504D86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1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FF7A7-048B-487E-B202-DFFDB2504D86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054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FF7A7-048B-487E-B202-DFFDB2504D86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69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1835696" y="2233439"/>
            <a:ext cx="5472608" cy="2376264"/>
          </a:xfrm>
          <a:prstGeom prst="rect">
            <a:avLst/>
          </a:prstGeom>
          <a:solidFill>
            <a:schemeClr val="bg1"/>
          </a:solidFill>
          <a:ln w="49530" cmpd="thickThin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 hasCustomPrompt="1"/>
          </p:nvPr>
        </p:nvSpPr>
        <p:spPr>
          <a:xfrm>
            <a:off x="1682155" y="2430016"/>
            <a:ext cx="5760640" cy="1143000"/>
          </a:xfrm>
          <a:prstGeom prst="rect">
            <a:avLst/>
          </a:prstGeom>
        </p:spPr>
        <p:txBody>
          <a:bodyPr/>
          <a:lstStyle/>
          <a:p>
            <a:r>
              <a:rPr kumimoji="1" lang="ko-KR" altLang="en-US" dirty="0" smtClean="0"/>
              <a:t>제목</a:t>
            </a:r>
            <a:r>
              <a:rPr kumimoji="1" lang="en-US" altLang="ko-KR" dirty="0" smtClean="0"/>
              <a:t/>
            </a:r>
            <a:br>
              <a:rPr kumimoji="1" lang="en-US" altLang="ko-KR" dirty="0" smtClean="0"/>
            </a:br>
            <a:endParaRPr kumimoji="1" lang="ja-JP" altLang="en-US" dirty="0"/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2123728" y="3789040"/>
            <a:ext cx="4896544" cy="0"/>
          </a:xfrm>
          <a:prstGeom prst="line">
            <a:avLst/>
          </a:prstGeom>
          <a:ln>
            <a:solidFill>
              <a:srgbClr val="B5A7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2152303" y="3849167"/>
            <a:ext cx="4824412" cy="503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B5A79E"/>
                </a:solidFill>
              </a:defRPr>
            </a:lvl1pPr>
          </a:lstStyle>
          <a:p>
            <a:pPr lvl="0"/>
            <a:r>
              <a:rPr kumimoji="1" lang="ko-KR" altLang="en-US" smtClean="0"/>
              <a:t>주최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5938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 hasCustomPrompt="1"/>
          </p:nvPr>
        </p:nvSpPr>
        <p:spPr>
          <a:xfrm>
            <a:off x="482402" y="117179"/>
            <a:ext cx="6707088" cy="778098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466C8F"/>
                </a:solidFill>
                <a:latin typeface="NanumBarunGothic" panose="020B0603020101020101" pitchFamily="34" charset="-127"/>
              </a:defRPr>
            </a:lvl1pPr>
          </a:lstStyle>
          <a:p>
            <a:r>
              <a:rPr kumimoji="1" lang="ko-KR" altLang="en-US" dirty="0" smtClean="0"/>
              <a:t>제목</a:t>
            </a:r>
            <a:endParaRPr kumimoji="1" lang="ja-JP" altLang="en-US" dirty="0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10" hasCustomPrompt="1"/>
          </p:nvPr>
        </p:nvSpPr>
        <p:spPr>
          <a:xfrm>
            <a:off x="-74612" y="117179"/>
            <a:ext cx="557014" cy="431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836B5D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001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 userDrawn="1"/>
        </p:nvSpPr>
        <p:spPr>
          <a:xfrm flipH="1">
            <a:off x="408378" y="169243"/>
            <a:ext cx="45719" cy="523454"/>
          </a:xfrm>
          <a:prstGeom prst="rect">
            <a:avLst/>
          </a:prstGeom>
          <a:solidFill>
            <a:srgbClr val="836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27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09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682155" y="2415158"/>
            <a:ext cx="5760640" cy="65380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일본</a:t>
            </a:r>
            <a:r>
              <a:rPr lang="ko-KR" altLang="en-US" dirty="0" smtClean="0">
                <a:solidFill>
                  <a:srgbClr val="836B5D"/>
                </a:solidFill>
              </a:rPr>
              <a:t>기업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836B5D"/>
                </a:solidFill>
              </a:rPr>
              <a:t>직무체험</a:t>
            </a:r>
            <a:r>
              <a:rPr lang="en-US" altLang="ko-KR" dirty="0" smtClean="0">
                <a:solidFill>
                  <a:srgbClr val="836B5D"/>
                </a:solidFill>
              </a:rPr>
              <a:t/>
            </a:r>
            <a:br>
              <a:rPr lang="en-US" altLang="ko-KR" dirty="0" smtClean="0">
                <a:solidFill>
                  <a:srgbClr val="836B5D"/>
                </a:solidFill>
              </a:rPr>
            </a:br>
            <a:endParaRPr kumimoji="1" lang="ja-JP" altLang="en-US" dirty="0">
              <a:solidFill>
                <a:srgbClr val="836B5D"/>
              </a:solidFill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/>
          </p:nvPr>
        </p:nvSpPr>
        <p:spPr>
          <a:xfrm>
            <a:off x="1979712" y="3861867"/>
            <a:ext cx="5228009" cy="503237"/>
          </a:xfrm>
        </p:spPr>
        <p:txBody>
          <a:bodyPr/>
          <a:lstStyle/>
          <a:p>
            <a:r>
              <a:rPr kumimoji="1" lang="ko-KR" altLang="en-US" dirty="0" smtClean="0">
                <a:solidFill>
                  <a:srgbClr val="002060"/>
                </a:solidFill>
              </a:rPr>
              <a:t>공동주최 </a:t>
            </a:r>
            <a:r>
              <a:rPr lang="en-US" altLang="ko-KR" dirty="0" smtClean="0">
                <a:solidFill>
                  <a:srgbClr val="002060"/>
                </a:solidFill>
              </a:rPr>
              <a:t>: (</a:t>
            </a:r>
            <a:r>
              <a:rPr lang="ko-KR" altLang="en-US" dirty="0" smtClean="0">
                <a:solidFill>
                  <a:srgbClr val="002060"/>
                </a:solidFill>
              </a:rPr>
              <a:t>주</a:t>
            </a:r>
            <a:r>
              <a:rPr lang="en-US" altLang="ko-KR" dirty="0" smtClean="0">
                <a:solidFill>
                  <a:srgbClr val="002060"/>
                </a:solidFill>
              </a:rPr>
              <a:t>)</a:t>
            </a:r>
            <a:r>
              <a:rPr lang="ko-KR" altLang="en-US" dirty="0" smtClean="0">
                <a:solidFill>
                  <a:srgbClr val="002060"/>
                </a:solidFill>
              </a:rPr>
              <a:t>히토커뮤니케이션즈</a:t>
            </a:r>
            <a:r>
              <a:rPr lang="en-US" altLang="ko-KR" dirty="0" smtClean="0">
                <a:solidFill>
                  <a:srgbClr val="002060"/>
                </a:solidFill>
              </a:rPr>
              <a:t> &amp; </a:t>
            </a:r>
            <a:r>
              <a:rPr lang="ko-KR" altLang="en-US" dirty="0" smtClean="0">
                <a:solidFill>
                  <a:srgbClr val="002060"/>
                </a:solidFill>
              </a:rPr>
              <a:t>아까몽까이 일본어학교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126805"/>
            <a:ext cx="1296144" cy="43204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200141"/>
            <a:ext cx="1291010" cy="329925"/>
          </a:xfrm>
          <a:prstGeom prst="rect">
            <a:avLst/>
          </a:prstGeom>
        </p:spPr>
      </p:pic>
      <p:sp>
        <p:nvSpPr>
          <p:cNvPr id="7" name="タイトル 3"/>
          <p:cNvSpPr txBox="1">
            <a:spLocks/>
          </p:cNvSpPr>
          <p:nvPr/>
        </p:nvSpPr>
        <p:spPr>
          <a:xfrm>
            <a:off x="1691680" y="3055944"/>
            <a:ext cx="5760640" cy="6538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 smtClean="0">
                <a:solidFill>
                  <a:srgbClr val="FF0000"/>
                </a:solidFill>
              </a:rPr>
              <a:t>취업</a:t>
            </a:r>
            <a:r>
              <a:rPr lang="ko-KR" altLang="en-US" dirty="0" smtClean="0">
                <a:solidFill>
                  <a:srgbClr val="836B5D"/>
                </a:solidFill>
              </a:rPr>
              <a:t>지</a:t>
            </a:r>
            <a:r>
              <a:rPr lang="ko-KR" altLang="en-US" dirty="0">
                <a:solidFill>
                  <a:srgbClr val="836B5D"/>
                </a:solidFill>
              </a:rPr>
              <a:t>원</a:t>
            </a:r>
            <a:r>
              <a:rPr lang="ko-KR" altLang="en-US" dirty="0" smtClean="0">
                <a:solidFill>
                  <a:srgbClr val="836B5D"/>
                </a:solidFill>
              </a:rPr>
              <a:t> </a:t>
            </a:r>
            <a:r>
              <a:rPr lang="ko-KR" altLang="en-US" dirty="0">
                <a:solidFill>
                  <a:srgbClr val="836B5D"/>
                </a:solidFill>
              </a:rPr>
              <a:t>프로그램</a:t>
            </a:r>
            <a:endParaRPr lang="ja-JP" altLang="en-US" dirty="0">
              <a:solidFill>
                <a:srgbClr val="836B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56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프로그램 소개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>
          <a:xfrm>
            <a:off x="-46490" y="117179"/>
            <a:ext cx="557014" cy="431501"/>
          </a:xfrm>
        </p:spPr>
        <p:txBody>
          <a:bodyPr/>
          <a:lstStyle/>
          <a:p>
            <a:r>
              <a:rPr kumimoji="1" lang="en-US" altLang="ja-JP" dirty="0" smtClean="0"/>
              <a:t>001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806502" y="5443877"/>
            <a:ext cx="5756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800" b="1" dirty="0" smtClean="0">
                <a:solidFill>
                  <a:srgbClr val="745974"/>
                </a:solidFill>
              </a:rPr>
              <a:t>일본 취업시장에 최적화 된</a:t>
            </a:r>
            <a:endParaRPr kumimoji="1" lang="en-US" altLang="ko-KR" sz="2800" b="1" dirty="0" smtClean="0">
              <a:solidFill>
                <a:srgbClr val="745974"/>
              </a:solidFill>
            </a:endParaRPr>
          </a:p>
          <a:p>
            <a:pPr algn="ctr"/>
            <a:r>
              <a:rPr lang="en-US" altLang="ko-KR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경쟁력 있는 </a:t>
            </a:r>
            <a:r>
              <a:rPr kumimoji="1" lang="ko-KR" altLang="en-US" sz="2800" b="1" dirty="0" smtClean="0">
                <a:solidFill>
                  <a:srgbClr val="745974"/>
                </a:solidFill>
              </a:rPr>
              <a:t>글로벌 인재 육성</a:t>
            </a:r>
            <a:endParaRPr kumimoji="1" lang="ja-JP" altLang="en-US" sz="2800" b="1" dirty="0">
              <a:solidFill>
                <a:srgbClr val="745974"/>
              </a:solidFill>
            </a:endParaRPr>
          </a:p>
        </p:txBody>
      </p:sp>
      <p:sp>
        <p:nvSpPr>
          <p:cNvPr id="8" name="十字形 7"/>
          <p:cNvSpPr/>
          <p:nvPr/>
        </p:nvSpPr>
        <p:spPr>
          <a:xfrm>
            <a:off x="4293396" y="3046636"/>
            <a:ext cx="782660" cy="782660"/>
          </a:xfrm>
          <a:prstGeom prst="plus">
            <a:avLst>
              <a:gd name="adj" fmla="val 33063"/>
            </a:avLst>
          </a:prstGeom>
          <a:solidFill>
            <a:srgbClr val="7459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45974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864096" y="1174208"/>
            <a:ext cx="3071794" cy="3752654"/>
            <a:chOff x="872554" y="1195103"/>
            <a:chExt cx="3071794" cy="3752654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915536" y="1195103"/>
              <a:ext cx="29024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ko-KR" altLang="en-US" sz="2800" b="1" dirty="0" smtClean="0">
                  <a:solidFill>
                    <a:schemeClr val="accent4"/>
                  </a:solidFill>
                </a:rPr>
                <a:t>연수</a:t>
              </a:r>
              <a:endParaRPr kumimoji="1" lang="ja-JP" altLang="en-US" sz="2800" b="1" dirty="0">
                <a:solidFill>
                  <a:schemeClr val="accent4"/>
                </a:solidFill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925013" y="1239681"/>
              <a:ext cx="850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ko-KR" altLang="en-US" sz="2400" b="1" dirty="0" smtClean="0">
                  <a:solidFill>
                    <a:srgbClr val="FF9900"/>
                  </a:solidFill>
                </a:rPr>
                <a:t>오전</a:t>
              </a:r>
              <a:endParaRPr kumimoji="1" lang="ja-JP" altLang="en-US" sz="2400" b="1" dirty="0">
                <a:solidFill>
                  <a:srgbClr val="FF9900"/>
                </a:solidFill>
              </a:endParaRPr>
            </a:p>
          </p:txBody>
        </p:sp>
        <p:grpSp>
          <p:nvGrpSpPr>
            <p:cNvPr id="66" name="グループ化 65"/>
            <p:cNvGrpSpPr/>
            <p:nvPr/>
          </p:nvGrpSpPr>
          <p:grpSpPr>
            <a:xfrm>
              <a:off x="872554" y="1959941"/>
              <a:ext cx="3071794" cy="2987816"/>
              <a:chOff x="1071816" y="1959941"/>
              <a:chExt cx="3071794" cy="2987816"/>
            </a:xfrm>
          </p:grpSpPr>
          <p:grpSp>
            <p:nvGrpSpPr>
              <p:cNvPr id="30" name="グループ化 29"/>
              <p:cNvGrpSpPr/>
              <p:nvPr/>
            </p:nvGrpSpPr>
            <p:grpSpPr>
              <a:xfrm>
                <a:off x="1071816" y="1959941"/>
                <a:ext cx="3071794" cy="2987816"/>
                <a:chOff x="1071816" y="1959941"/>
                <a:chExt cx="3071794" cy="2987816"/>
              </a:xfrm>
            </p:grpSpPr>
            <p:sp>
              <p:nvSpPr>
                <p:cNvPr id="9" name="正方形/長方形 8"/>
                <p:cNvSpPr/>
                <p:nvPr/>
              </p:nvSpPr>
              <p:spPr>
                <a:xfrm rot="18900000">
                  <a:off x="1469258" y="2312557"/>
                  <a:ext cx="2272124" cy="227212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27" name="グループ化 26"/>
                <p:cNvGrpSpPr/>
                <p:nvPr/>
              </p:nvGrpSpPr>
              <p:grpSpPr>
                <a:xfrm>
                  <a:off x="1071816" y="1959941"/>
                  <a:ext cx="3071794" cy="2987816"/>
                  <a:chOff x="1071816" y="1959941"/>
                  <a:chExt cx="3071794" cy="2987816"/>
                </a:xfrm>
              </p:grpSpPr>
              <p:sp>
                <p:nvSpPr>
                  <p:cNvPr id="20" name="角丸四角形 19"/>
                  <p:cNvSpPr/>
                  <p:nvPr/>
                </p:nvSpPr>
                <p:spPr>
                  <a:xfrm>
                    <a:off x="1071816" y="1959941"/>
                    <a:ext cx="1440160" cy="1440160"/>
                  </a:xfrm>
                  <a:prstGeom prst="roundRect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" name="角丸四角形 33"/>
                  <p:cNvSpPr/>
                  <p:nvPr/>
                </p:nvSpPr>
                <p:spPr>
                  <a:xfrm>
                    <a:off x="2689258" y="1959941"/>
                    <a:ext cx="1440160" cy="144016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5" name="角丸四角形 34"/>
                  <p:cNvSpPr/>
                  <p:nvPr/>
                </p:nvSpPr>
                <p:spPr>
                  <a:xfrm>
                    <a:off x="2703450" y="3507597"/>
                    <a:ext cx="1440160" cy="1440160"/>
                  </a:xfrm>
                  <a:prstGeom prst="round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6" name="角丸四角形 35"/>
                  <p:cNvSpPr/>
                  <p:nvPr/>
                </p:nvSpPr>
                <p:spPr>
                  <a:xfrm>
                    <a:off x="1099238" y="3507597"/>
                    <a:ext cx="1440160" cy="1440160"/>
                  </a:xfrm>
                  <a:prstGeom prst="round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61" name="テキスト ボックス 60"/>
              <p:cNvSpPr txBox="1"/>
              <p:nvPr/>
            </p:nvSpPr>
            <p:spPr>
              <a:xfrm>
                <a:off x="1208703" y="2121311"/>
                <a:ext cx="1166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비즈니스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ko-KR" altLang="en-US" sz="2000" dirty="0" smtClean="0">
                    <a:solidFill>
                      <a:schemeClr val="bg1"/>
                    </a:solidFill>
                  </a:rPr>
                  <a:t>일본어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テキスト ボックス 61"/>
              <p:cNvSpPr txBox="1"/>
              <p:nvPr/>
            </p:nvSpPr>
            <p:spPr>
              <a:xfrm>
                <a:off x="1208703" y="3611952"/>
                <a:ext cx="1166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일본 생활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적응 지원 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テキスト ボックス 62"/>
              <p:cNvSpPr txBox="1"/>
              <p:nvPr/>
            </p:nvSpPr>
            <p:spPr>
              <a:xfrm>
                <a:off x="2850857" y="3569852"/>
                <a:ext cx="1166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ko-KR" altLang="en-US" sz="2000" dirty="0" smtClean="0">
                    <a:solidFill>
                      <a:schemeClr val="bg1"/>
                    </a:solidFill>
                  </a:rPr>
                  <a:t>취업 활동</a:t>
                </a:r>
                <a:endParaRPr kumimoji="1"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ko-KR" altLang="en-US" sz="2000" dirty="0" smtClean="0">
                    <a:solidFill>
                      <a:schemeClr val="bg1"/>
                    </a:solidFill>
                  </a:rPr>
                  <a:t>전면 지원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テキスト ボックス 63"/>
              <p:cNvSpPr txBox="1"/>
              <p:nvPr/>
            </p:nvSpPr>
            <p:spPr>
              <a:xfrm>
                <a:off x="2826145" y="2052122"/>
                <a:ext cx="116638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일본기업 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문화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비즈니스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매</a:t>
                </a:r>
                <a:r>
                  <a:rPr lang="ko-KR" altLang="en-US" sz="2000" dirty="0">
                    <a:solidFill>
                      <a:schemeClr val="bg1"/>
                    </a:solidFill>
                  </a:rPr>
                  <a:t>너</a:t>
                </a:r>
                <a:r>
                  <a:rPr lang="ko-KR" altLang="en-US" sz="2000" dirty="0" smtClean="0">
                    <a:solidFill>
                      <a:schemeClr val="bg1"/>
                    </a:solidFill>
                  </a:rPr>
                  <a:t> 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5528109" y="1218787"/>
            <a:ext cx="3091716" cy="3722381"/>
            <a:chOff x="5510554" y="1225376"/>
            <a:chExt cx="3091716" cy="3722381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6027580" y="1237205"/>
              <a:ext cx="2088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ko-KR" altLang="en-US" sz="2800" b="1" dirty="0" smtClean="0">
                  <a:solidFill>
                    <a:schemeClr val="accent4"/>
                  </a:solidFill>
                </a:rPr>
                <a:t>직무체험</a:t>
              </a:r>
              <a:endParaRPr kumimoji="1" lang="ja-JP" altLang="en-US" sz="2800" b="1" dirty="0">
                <a:solidFill>
                  <a:schemeClr val="accent4"/>
                </a:solidFill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5510554" y="1225376"/>
              <a:ext cx="1828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400" b="1" dirty="0" smtClean="0">
                  <a:solidFill>
                    <a:srgbClr val="466C8F"/>
                  </a:solidFill>
                </a:rPr>
                <a:t>오후</a:t>
              </a:r>
              <a:endParaRPr kumimoji="1" lang="en-US" altLang="ko-KR" sz="2400" b="1" dirty="0" smtClean="0">
                <a:solidFill>
                  <a:srgbClr val="466C8F"/>
                </a:solidFill>
              </a:endParaRPr>
            </a:p>
          </p:txBody>
        </p:sp>
        <p:grpSp>
          <p:nvGrpSpPr>
            <p:cNvPr id="67" name="グループ化 66"/>
            <p:cNvGrpSpPr/>
            <p:nvPr/>
          </p:nvGrpSpPr>
          <p:grpSpPr>
            <a:xfrm>
              <a:off x="5530476" y="1959941"/>
              <a:ext cx="3071794" cy="2987816"/>
              <a:chOff x="1071816" y="1959941"/>
              <a:chExt cx="3071794" cy="2987816"/>
            </a:xfrm>
          </p:grpSpPr>
          <p:grpSp>
            <p:nvGrpSpPr>
              <p:cNvPr id="68" name="グループ化 67"/>
              <p:cNvGrpSpPr/>
              <p:nvPr/>
            </p:nvGrpSpPr>
            <p:grpSpPr>
              <a:xfrm>
                <a:off x="1071816" y="1959941"/>
                <a:ext cx="3071794" cy="2987816"/>
                <a:chOff x="1071816" y="1959941"/>
                <a:chExt cx="3071794" cy="2987816"/>
              </a:xfrm>
            </p:grpSpPr>
            <p:sp>
              <p:nvSpPr>
                <p:cNvPr id="73" name="正方形/長方形 72"/>
                <p:cNvSpPr/>
                <p:nvPr/>
              </p:nvSpPr>
              <p:spPr>
                <a:xfrm rot="18900000">
                  <a:off x="1469258" y="2312557"/>
                  <a:ext cx="2272124" cy="227212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74" name="グループ化 73"/>
                <p:cNvGrpSpPr/>
                <p:nvPr/>
              </p:nvGrpSpPr>
              <p:grpSpPr>
                <a:xfrm>
                  <a:off x="1071816" y="1959941"/>
                  <a:ext cx="3071794" cy="2987816"/>
                  <a:chOff x="1071816" y="1959941"/>
                  <a:chExt cx="3071794" cy="2987816"/>
                </a:xfrm>
              </p:grpSpPr>
              <p:sp>
                <p:nvSpPr>
                  <p:cNvPr id="75" name="角丸四角形 74"/>
                  <p:cNvSpPr/>
                  <p:nvPr/>
                </p:nvSpPr>
                <p:spPr>
                  <a:xfrm>
                    <a:off x="1071816" y="1959941"/>
                    <a:ext cx="1440160" cy="1440160"/>
                  </a:xfrm>
                  <a:prstGeom prst="roundRect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6" name="角丸四角形 75"/>
                  <p:cNvSpPr/>
                  <p:nvPr/>
                </p:nvSpPr>
                <p:spPr>
                  <a:xfrm>
                    <a:off x="2689258" y="1959941"/>
                    <a:ext cx="1440160" cy="144016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77" name="角丸四角形 76"/>
                  <p:cNvSpPr/>
                  <p:nvPr/>
                </p:nvSpPr>
                <p:spPr>
                  <a:xfrm>
                    <a:off x="2703450" y="3507597"/>
                    <a:ext cx="1440160" cy="1440160"/>
                  </a:xfrm>
                  <a:prstGeom prst="round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8" name="角丸四角形 77"/>
                  <p:cNvSpPr/>
                  <p:nvPr/>
                </p:nvSpPr>
                <p:spPr>
                  <a:xfrm>
                    <a:off x="1099238" y="3507597"/>
                    <a:ext cx="1440160" cy="1440160"/>
                  </a:xfrm>
                  <a:prstGeom prst="round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69" name="テキスト ボックス 68"/>
              <p:cNvSpPr txBox="1"/>
              <p:nvPr/>
            </p:nvSpPr>
            <p:spPr>
              <a:xfrm>
                <a:off x="1208703" y="2013555"/>
                <a:ext cx="1166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ko-KR" altLang="en-US" sz="2000" dirty="0" smtClean="0">
                    <a:solidFill>
                      <a:schemeClr val="bg1"/>
                    </a:solidFill>
                  </a:rPr>
                  <a:t>희망 업계</a:t>
                </a:r>
                <a:endParaRPr kumimoji="1"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선택 가능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テキスト ボックス 69"/>
              <p:cNvSpPr txBox="1"/>
              <p:nvPr/>
            </p:nvSpPr>
            <p:spPr>
              <a:xfrm>
                <a:off x="1087775" y="3679168"/>
                <a:ext cx="146008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급여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월 약</a:t>
                </a:r>
                <a:r>
                  <a:rPr lang="en-US" altLang="ko-KR" sz="2000" dirty="0" smtClean="0">
                    <a:solidFill>
                      <a:schemeClr val="bg1"/>
                    </a:solidFill>
                  </a:rPr>
                  <a:t>10</a:t>
                </a:r>
                <a:r>
                  <a:rPr lang="ko-KR" altLang="en-US" sz="2000" dirty="0" smtClean="0">
                    <a:solidFill>
                      <a:schemeClr val="bg1"/>
                    </a:solidFill>
                  </a:rPr>
                  <a:t>만엔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テキスト ボックス 70"/>
              <p:cNvSpPr txBox="1"/>
              <p:nvPr/>
            </p:nvSpPr>
            <p:spPr>
              <a:xfrm>
                <a:off x="2705628" y="3685144"/>
                <a:ext cx="14237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업무 적응력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향상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テキスト ボックス 71"/>
              <p:cNvSpPr txBox="1"/>
              <p:nvPr/>
            </p:nvSpPr>
            <p:spPr>
              <a:xfrm>
                <a:off x="2793347" y="2053178"/>
                <a:ext cx="1166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일본 업무</a:t>
                </a:r>
                <a:endParaRPr lang="en-US" altLang="ko-KR" sz="20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</a:rPr>
                  <a:t>환경 체험 </a:t>
                </a:r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704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에이전트 소개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002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71600" y="103357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주식회사 </a:t>
            </a:r>
            <a:r>
              <a:rPr kumimoji="1" lang="ko-KR" altLang="en-US" sz="2800" b="1" dirty="0" smtClean="0">
                <a:solidFill>
                  <a:srgbClr val="FF0000"/>
                </a:solidFill>
              </a:rPr>
              <a:t>히토</a:t>
            </a:r>
            <a:r>
              <a:rPr kumimoji="1" lang="ko-KR" altLang="en-US" sz="2800" b="1" dirty="0" smtClean="0"/>
              <a:t>커뮤니케이션즈</a:t>
            </a:r>
            <a:endParaRPr kumimoji="1" lang="ja-JP" altLang="en-US" sz="28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8143" y="1934303"/>
            <a:ext cx="5292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도쿄증권거래소 시장제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부 상장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47794" y="2566645"/>
            <a:ext cx="3420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dirty="0" smtClean="0">
                <a:solidFill>
                  <a:srgbClr val="FF0000"/>
                </a:solidFill>
              </a:rPr>
              <a:t>인재컨설팅</a:t>
            </a:r>
            <a:r>
              <a:rPr kumimoji="1" lang="en-US" altLang="ko-KR" sz="2000" dirty="0" smtClean="0"/>
              <a:t>, </a:t>
            </a:r>
            <a:r>
              <a:rPr lang="ko-KR" altLang="en-US" sz="2000" dirty="0" smtClean="0"/>
              <a:t>영업</a:t>
            </a:r>
            <a:r>
              <a:rPr lang="en-US" altLang="ko-KR" sz="2000" dirty="0" smtClean="0"/>
              <a:t>,</a:t>
            </a:r>
            <a:r>
              <a:rPr kumimoji="1" lang="en-US" altLang="ko-KR" sz="2000" dirty="0" smtClean="0"/>
              <a:t> </a:t>
            </a:r>
            <a:r>
              <a:rPr kumimoji="1" lang="ko-KR" altLang="en-US" sz="2000" dirty="0" smtClean="0"/>
              <a:t>서비스를 중심으로 한 아웃소싱기업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92826" y="2667525"/>
            <a:ext cx="5292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dirty="0" smtClean="0"/>
              <a:t>자본금 </a:t>
            </a:r>
            <a:r>
              <a:rPr kumimoji="1" lang="en-US" altLang="ko-KR" sz="2000" dirty="0" smtClean="0"/>
              <a:t>7</a:t>
            </a:r>
            <a:r>
              <a:rPr kumimoji="1" lang="ko-KR" altLang="en-US" sz="2000" dirty="0" smtClean="0"/>
              <a:t>억</a:t>
            </a:r>
            <a:r>
              <a:rPr kumimoji="1" lang="en-US" altLang="ko-KR" sz="2000" dirty="0" smtClean="0"/>
              <a:t>3,781</a:t>
            </a:r>
            <a:r>
              <a:rPr kumimoji="1" lang="ko-KR" altLang="en-US" sz="2000" dirty="0" smtClean="0"/>
              <a:t>엔 </a:t>
            </a:r>
            <a:r>
              <a:rPr kumimoji="1" lang="en-US" altLang="ko-KR" sz="2000" dirty="0" smtClean="0"/>
              <a:t>/ </a:t>
            </a:r>
            <a:r>
              <a:rPr kumimoji="1" lang="ko-KR" altLang="en-US" sz="2000" dirty="0" smtClean="0"/>
              <a:t>매출 </a:t>
            </a:r>
            <a:r>
              <a:rPr kumimoji="1" lang="en-US" altLang="ko-KR" sz="2000" dirty="0" smtClean="0"/>
              <a:t>288</a:t>
            </a:r>
            <a:r>
              <a:rPr kumimoji="1" lang="ko-KR" altLang="en-US" sz="2000" dirty="0" smtClean="0"/>
              <a:t>억엔 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92826" y="1921348"/>
            <a:ext cx="5292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dirty="0" smtClean="0"/>
              <a:t>일본내 </a:t>
            </a:r>
            <a:r>
              <a:rPr kumimoji="1" lang="en-US" altLang="ko-KR" sz="2000" dirty="0" smtClean="0"/>
              <a:t>42</a:t>
            </a:r>
            <a:r>
              <a:rPr kumimoji="1" lang="ko-KR" altLang="en-US" sz="2000" dirty="0" smtClean="0"/>
              <a:t>개 거점</a:t>
            </a:r>
            <a:r>
              <a:rPr lang="ko-KR" altLang="en-US" sz="2000" dirty="0"/>
              <a:t>과</a:t>
            </a:r>
            <a:r>
              <a:rPr kumimoji="1" lang="en-US" altLang="ko-KR" sz="2000" dirty="0" smtClean="0"/>
              <a:t> </a:t>
            </a:r>
            <a:r>
              <a:rPr lang="ko-KR" altLang="en-US" sz="2000" dirty="0" smtClean="0"/>
              <a:t>그룹회사 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사</a:t>
            </a:r>
            <a:endParaRPr kumimoji="1" lang="ja-JP" altLang="en-US" sz="2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63591" y="404033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2060"/>
                </a:solidFill>
              </a:rPr>
              <a:t>글로벌</a:t>
            </a:r>
            <a:r>
              <a:rPr kumimoji="1" lang="ko-KR" altLang="en-US" sz="2000" b="1" dirty="0" smtClean="0">
                <a:solidFill>
                  <a:srgbClr val="FF0000"/>
                </a:solidFill>
              </a:rPr>
              <a:t>인재컨설팅</a:t>
            </a:r>
            <a:r>
              <a:rPr kumimoji="1" lang="ko-KR" altLang="en-US" sz="2000" b="1" dirty="0" smtClean="0">
                <a:solidFill>
                  <a:srgbClr val="9996A5"/>
                </a:solidFill>
              </a:rPr>
              <a:t> </a:t>
            </a:r>
            <a:r>
              <a:rPr kumimoji="1" lang="ko-KR" altLang="en-US" sz="2000" b="1" dirty="0" smtClean="0">
                <a:solidFill>
                  <a:srgbClr val="002060"/>
                </a:solidFill>
              </a:rPr>
              <a:t>실적</a:t>
            </a:r>
            <a:endParaRPr kumimoji="1" lang="ja-JP" altLang="en-US" sz="2000" b="1" dirty="0">
              <a:solidFill>
                <a:srgbClr val="00206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3280" y="4598415"/>
            <a:ext cx="343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철저한 </a:t>
            </a:r>
            <a:r>
              <a:rPr lang="ko-KR" altLang="en-US" dirty="0" smtClean="0">
                <a:solidFill>
                  <a:srgbClr val="FF0000"/>
                </a:solidFill>
              </a:rPr>
              <a:t>법령 준수 </a:t>
            </a:r>
            <a:r>
              <a:rPr lang="ko-KR" altLang="en-US" dirty="0" smtClean="0"/>
              <a:t>관리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33280" y="5209761"/>
            <a:ext cx="3434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미경혐자를 경험자로 육성하는 </a:t>
            </a:r>
            <a:endParaRPr lang="en-US" altLang="ko-KR" dirty="0" smtClean="0"/>
          </a:p>
          <a:p>
            <a:r>
              <a:rPr kumimoji="1" lang="ko-KR" altLang="en-US" dirty="0" smtClean="0">
                <a:solidFill>
                  <a:srgbClr val="FF0000"/>
                </a:solidFill>
              </a:rPr>
              <a:t>자체 연수 </a:t>
            </a:r>
            <a:r>
              <a:rPr kumimoji="1" lang="ko-KR" altLang="en-US" dirty="0" smtClean="0"/>
              <a:t>프로그램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05109" y="6011996"/>
            <a:ext cx="343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700</a:t>
            </a:r>
            <a:r>
              <a:rPr lang="ko-KR" altLang="en-US" dirty="0" smtClean="0">
                <a:solidFill>
                  <a:srgbClr val="FF0000"/>
                </a:solidFill>
              </a:rPr>
              <a:t>명</a:t>
            </a:r>
            <a:r>
              <a:rPr lang="ko-KR" altLang="en-US" dirty="0" smtClean="0"/>
              <a:t>이 넘는 글로벌인재의 활동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10818"/>
            <a:ext cx="4032448" cy="268762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69" y="753787"/>
            <a:ext cx="713649" cy="69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연수에서 취업까지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003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1149" y="2123274"/>
            <a:ext cx="2422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800" b="1" dirty="0" smtClean="0">
                <a:solidFill>
                  <a:schemeClr val="tx2"/>
                </a:solidFill>
              </a:rPr>
              <a:t>유급직무체험</a:t>
            </a:r>
            <a:endParaRPr kumimoji="1" lang="ja-JP" altLang="en-US" sz="2800" b="1" dirty="0">
              <a:solidFill>
                <a:schemeClr val="tx2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48975" y="527212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800" b="1" dirty="0" smtClean="0">
                <a:solidFill>
                  <a:schemeClr val="tx2"/>
                </a:solidFill>
              </a:rPr>
              <a:t>정사원 취업</a:t>
            </a:r>
            <a:endParaRPr kumimoji="1" lang="ja-JP" altLang="en-US" sz="2800" b="1" dirty="0">
              <a:solidFill>
                <a:schemeClr val="tx2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15816" y="1700808"/>
            <a:ext cx="2592288" cy="4752528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6148717" y="1701800"/>
            <a:ext cx="2592288" cy="2303264"/>
          </a:xfrm>
          <a:prstGeom prst="roundRect">
            <a:avLst/>
          </a:prstGeom>
          <a:solidFill>
            <a:srgbClr val="466C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24"/>
          <p:cNvSpPr/>
          <p:nvPr/>
        </p:nvSpPr>
        <p:spPr>
          <a:xfrm>
            <a:off x="2570634" y="2276872"/>
            <a:ext cx="3578083" cy="21602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右矢印 25"/>
          <p:cNvSpPr/>
          <p:nvPr/>
        </p:nvSpPr>
        <p:spPr>
          <a:xfrm>
            <a:off x="2473652" y="5408677"/>
            <a:ext cx="3578083" cy="21602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9" name="曲折矢印 28"/>
          <p:cNvSpPr/>
          <p:nvPr/>
        </p:nvSpPr>
        <p:spPr>
          <a:xfrm>
            <a:off x="5220072" y="3274713"/>
            <a:ext cx="928643" cy="2242519"/>
          </a:xfrm>
          <a:prstGeom prst="bentArrow">
            <a:avLst>
              <a:gd name="adj1" fmla="val 11876"/>
              <a:gd name="adj2" fmla="val 10935"/>
              <a:gd name="adj3" fmla="val 8804"/>
              <a:gd name="adj4" fmla="val 3181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6127324" y="4883423"/>
            <a:ext cx="2592288" cy="1876317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775757" y="1950392"/>
            <a:ext cx="2905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FF0000"/>
                </a:solidFill>
              </a:rPr>
              <a:t>파견 </a:t>
            </a:r>
            <a:r>
              <a:rPr lang="ko-KR" altLang="en-US" sz="2000" dirty="0" smtClean="0">
                <a:solidFill>
                  <a:schemeClr val="bg1"/>
                </a:solidFill>
              </a:rPr>
              <a:t> 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232876" y="5095768"/>
            <a:ext cx="1944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FF0000"/>
                </a:solidFill>
              </a:rPr>
              <a:t>스카우트 제의</a:t>
            </a:r>
            <a:endParaRPr lang="en-US" altLang="ko-KR" sz="2000" dirty="0" smtClean="0">
              <a:solidFill>
                <a:srgbClr val="FF000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731287" y="1225932"/>
            <a:ext cx="294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chemeClr val="tx2"/>
                </a:solidFill>
              </a:rPr>
              <a:t>히토커뮤니케이션즈</a:t>
            </a:r>
            <a:endParaRPr lang="en-US" altLang="ko-KR" sz="2400" b="1" dirty="0" smtClean="0">
              <a:solidFill>
                <a:schemeClr val="tx2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372200" y="202868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 smtClean="0">
                <a:solidFill>
                  <a:schemeClr val="bg1"/>
                </a:solidFill>
              </a:rPr>
              <a:t>연수처</a:t>
            </a:r>
            <a:endParaRPr kumimoji="1"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직무 연수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인턴</a:t>
            </a:r>
            <a:r>
              <a:rPr lang="en-US" altLang="ko-KR" dirty="0" smtClean="0">
                <a:solidFill>
                  <a:schemeClr val="bg1"/>
                </a:solidFill>
              </a:rPr>
              <a:t>) </a:t>
            </a:r>
            <a:r>
              <a:rPr lang="ko-KR" altLang="en-US" dirty="0" smtClean="0">
                <a:solidFill>
                  <a:schemeClr val="bg1"/>
                </a:solidFill>
              </a:rPr>
              <a:t>채용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72200" y="303910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 smtClean="0">
                <a:solidFill>
                  <a:schemeClr val="bg1"/>
                </a:solidFill>
              </a:rPr>
              <a:t>취업처</a:t>
            </a:r>
            <a:endParaRPr kumimoji="1" lang="en-US" altLang="ko-KR" dirty="0" smtClean="0">
              <a:solidFill>
                <a:schemeClr val="bg1"/>
              </a:solidFill>
            </a:endParaRPr>
          </a:p>
          <a:p>
            <a:r>
              <a:rPr kumimoji="1" lang="ko-KR" altLang="en-US" dirty="0" smtClean="0">
                <a:solidFill>
                  <a:schemeClr val="bg1"/>
                </a:solidFill>
              </a:rPr>
              <a:t>정사원으로 채용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380695" y="538819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 smtClean="0">
                <a:solidFill>
                  <a:schemeClr val="bg1"/>
                </a:solidFill>
              </a:rPr>
              <a:t>취업처</a:t>
            </a:r>
            <a:endParaRPr kumimoji="1" lang="en-US" altLang="ko-KR" dirty="0" smtClean="0">
              <a:solidFill>
                <a:schemeClr val="bg1"/>
              </a:solidFill>
            </a:endParaRPr>
          </a:p>
          <a:p>
            <a:r>
              <a:rPr kumimoji="1" lang="ko-KR" altLang="en-US" dirty="0" smtClean="0">
                <a:solidFill>
                  <a:schemeClr val="bg1"/>
                </a:solidFill>
              </a:rPr>
              <a:t>정사원으로 채용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044799" y="1209118"/>
            <a:ext cx="280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FF0000"/>
                </a:solidFill>
              </a:rPr>
              <a:t>A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사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6044799" y="4077537"/>
            <a:ext cx="2800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FF0000"/>
                </a:solidFill>
              </a:rPr>
              <a:t>A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사와 동종 업계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B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사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997368" y="3000628"/>
            <a:ext cx="233179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ko-KR" altLang="en-US" sz="2800" dirty="0" smtClean="0">
                <a:solidFill>
                  <a:schemeClr val="bg1"/>
                </a:solidFill>
              </a:rPr>
              <a:t>업무 역량 평가 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1115616" y="2722490"/>
            <a:ext cx="10602" cy="2435917"/>
          </a:xfrm>
          <a:prstGeom prst="straightConnector1">
            <a:avLst/>
          </a:prstGeom>
          <a:ln>
            <a:solidFill>
              <a:srgbClr val="466C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182032" y="3642361"/>
            <a:ext cx="1348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최단 </a:t>
            </a:r>
            <a:r>
              <a:rPr kumimoji="1"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kumimoji="1"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개월</a:t>
            </a:r>
            <a:endParaRPr kumimoji="1" lang="en-US" altLang="ko-KR" sz="20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ja-JP" sz="2000" b="1" dirty="0" smtClean="0">
                <a:solidFill>
                  <a:srgbClr val="FF0000"/>
                </a:solidFill>
                <a:latin typeface="+mj-ea"/>
                <a:ea typeface="+mj-ea"/>
              </a:rPr>
              <a:t>~ 1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</a:rPr>
              <a:t>년</a:t>
            </a:r>
            <a:endParaRPr kumimoji="1" lang="ja-JP" altLang="en-US" sz="2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7055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스카우트 제의를 위한 평가 내용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004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16580" y="2065628"/>
            <a:ext cx="4707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 smtClean="0">
                <a:solidFill>
                  <a:schemeClr val="tx2"/>
                </a:solidFill>
              </a:rPr>
              <a:t>어학연수간</a:t>
            </a:r>
            <a:r>
              <a:rPr lang="ko-KR" altLang="en-US" sz="2800" dirty="0">
                <a:solidFill>
                  <a:srgbClr val="466C8F"/>
                </a:solidFill>
              </a:rPr>
              <a:t> </a:t>
            </a:r>
            <a:r>
              <a:rPr lang="ko-KR" altLang="en-US" sz="2800" dirty="0" smtClean="0">
                <a:solidFill>
                  <a:srgbClr val="FF0000"/>
                </a:solidFill>
              </a:rPr>
              <a:t>출석률</a:t>
            </a:r>
            <a:endParaRPr kumimoji="1" lang="en-US" altLang="ko-KR" sz="2800" dirty="0" smtClean="0">
              <a:solidFill>
                <a:srgbClr val="FF0000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68508" y="2081914"/>
            <a:ext cx="378140" cy="400798"/>
          </a:xfrm>
          <a:prstGeom prst="rect">
            <a:avLst/>
          </a:prstGeom>
          <a:noFill/>
          <a:ln w="793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16580" y="3349800"/>
            <a:ext cx="4707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 smtClean="0">
                <a:solidFill>
                  <a:srgbClr val="FF0000"/>
                </a:solidFill>
              </a:rPr>
              <a:t>일본어</a:t>
            </a:r>
            <a:r>
              <a:rPr kumimoji="1" lang="ko-KR" altLang="en-US" sz="2800" dirty="0" smtClean="0">
                <a:solidFill>
                  <a:schemeClr val="tx2"/>
                </a:solidFill>
              </a:rPr>
              <a:t>활용능력</a:t>
            </a:r>
            <a:r>
              <a:rPr kumimoji="1" lang="ko-KR" altLang="en-US" sz="2800" dirty="0" smtClean="0">
                <a:solidFill>
                  <a:srgbClr val="466C8F"/>
                </a:solidFill>
              </a:rPr>
              <a:t> </a:t>
            </a:r>
            <a:r>
              <a:rPr kumimoji="1" lang="ko-KR" altLang="en-US" sz="2800" dirty="0" smtClean="0">
                <a:solidFill>
                  <a:srgbClr val="FF0000"/>
                </a:solidFill>
              </a:rPr>
              <a:t>향상</a:t>
            </a:r>
            <a:r>
              <a:rPr kumimoji="1" lang="ko-KR" altLang="en-US" sz="2800" dirty="0" smtClean="0">
                <a:solidFill>
                  <a:srgbClr val="466C8F"/>
                </a:solidFill>
              </a:rPr>
              <a:t> </a:t>
            </a:r>
            <a:r>
              <a:rPr kumimoji="1" lang="ko-KR" altLang="en-US" sz="2800" dirty="0" smtClean="0">
                <a:solidFill>
                  <a:schemeClr val="tx2"/>
                </a:solidFill>
              </a:rPr>
              <a:t>여부</a:t>
            </a:r>
            <a:endParaRPr kumimoji="1" lang="en-US" altLang="ko-KR" sz="2800" dirty="0" smtClean="0">
              <a:solidFill>
                <a:schemeClr val="tx2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68508" y="3411011"/>
            <a:ext cx="378140" cy="400798"/>
          </a:xfrm>
          <a:prstGeom prst="rect">
            <a:avLst/>
          </a:prstGeom>
          <a:noFill/>
          <a:ln w="793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16580" y="4633972"/>
            <a:ext cx="4707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 smtClean="0">
                <a:solidFill>
                  <a:schemeClr val="tx2"/>
                </a:solidFill>
              </a:rPr>
              <a:t>직무체험간</a:t>
            </a:r>
            <a:r>
              <a:rPr kumimoji="1" lang="ko-KR" altLang="en-US" sz="2800" dirty="0" smtClean="0">
                <a:solidFill>
                  <a:srgbClr val="466C8F"/>
                </a:solidFill>
              </a:rPr>
              <a:t> </a:t>
            </a:r>
            <a:r>
              <a:rPr kumimoji="1" lang="ko-KR" altLang="en-US" sz="2800" dirty="0" smtClean="0">
                <a:solidFill>
                  <a:srgbClr val="FF0000"/>
                </a:solidFill>
              </a:rPr>
              <a:t>업무 역량</a:t>
            </a:r>
            <a:endParaRPr kumimoji="1" lang="en-US" altLang="ko-KR" sz="2800" dirty="0" smtClean="0">
              <a:solidFill>
                <a:srgbClr val="FF000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68508" y="4695183"/>
            <a:ext cx="378140" cy="400798"/>
          </a:xfrm>
          <a:prstGeom prst="rect">
            <a:avLst/>
          </a:prstGeom>
          <a:noFill/>
          <a:ln w="793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76325"/>
            <a:ext cx="4995130" cy="3324883"/>
          </a:xfrm>
          <a:prstGeom prst="rect">
            <a:avLst/>
          </a:prstGeom>
          <a:ln w="22225">
            <a:solidFill>
              <a:srgbClr val="EAEAEA"/>
            </a:solidFill>
          </a:ln>
        </p:spPr>
      </p:pic>
    </p:spTree>
    <p:extLst>
      <p:ext uri="{BB962C8B-B14F-4D97-AF65-F5344CB8AC3E}">
        <p14:creationId xmlns:p14="http://schemas.microsoft.com/office/powerpoint/2010/main" val="8278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6" t="-2084" r="596" b="13740"/>
          <a:stretch/>
        </p:blipFill>
        <p:spPr>
          <a:xfrm>
            <a:off x="5023698" y="3814084"/>
            <a:ext cx="3773102" cy="247699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73" y="3839797"/>
            <a:ext cx="3773102" cy="242556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r="9391" b="2532"/>
          <a:stretch/>
        </p:blipFill>
        <p:spPr>
          <a:xfrm>
            <a:off x="4979100" y="1196752"/>
            <a:ext cx="3773102" cy="244308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2"/>
          <a:stretch/>
        </p:blipFill>
        <p:spPr>
          <a:xfrm>
            <a:off x="962075" y="1216297"/>
            <a:ext cx="3773102" cy="243177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2"/>
                </a:solidFill>
              </a:rPr>
              <a:t>구인 업계 정보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005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/>
          <a:stretch/>
        </p:blipFill>
        <p:spPr>
          <a:xfrm>
            <a:off x="984573" y="3861047"/>
            <a:ext cx="3773102" cy="240431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40550"/>
          <a:stretch/>
        </p:blipFill>
        <p:spPr>
          <a:xfrm>
            <a:off x="962075" y="1224552"/>
            <a:ext cx="3766514" cy="2415284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8900000">
            <a:off x="3554210" y="2454643"/>
            <a:ext cx="2596785" cy="2596785"/>
          </a:xfrm>
          <a:prstGeom prst="rect">
            <a:avLst/>
          </a:prstGeom>
          <a:solidFill>
            <a:srgbClr val="0000FF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62503" y="2992379"/>
            <a:ext cx="1915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rgbClr val="FFCC29"/>
                </a:solidFill>
              </a:rPr>
              <a:t>공항 서비스</a:t>
            </a:r>
            <a:endParaRPr kumimoji="1" lang="ja-JP" altLang="en-US" sz="2400" dirty="0">
              <a:solidFill>
                <a:srgbClr val="FFCC29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010390" y="2505231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rgbClr val="FFCC29"/>
                </a:solidFill>
              </a:rPr>
              <a:t>호텔</a:t>
            </a:r>
            <a:endParaRPr kumimoji="1" lang="ja-JP" altLang="en-US" sz="2400" dirty="0">
              <a:solidFill>
                <a:srgbClr val="FFCC29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962503" y="4409861"/>
            <a:ext cx="1689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rgbClr val="FFCC29"/>
                </a:solidFill>
              </a:rPr>
              <a:t>여행사</a:t>
            </a:r>
            <a:endParaRPr kumimoji="1" lang="ja-JP" altLang="en-US" sz="2400" dirty="0">
              <a:solidFill>
                <a:srgbClr val="FFCC29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62503" y="3482319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rgbClr val="FFCC29"/>
                </a:solidFill>
              </a:rPr>
              <a:t>의류 판매</a:t>
            </a:r>
            <a:endParaRPr kumimoji="1" lang="ja-JP" altLang="en-US" sz="2400" dirty="0">
              <a:solidFill>
                <a:srgbClr val="FFCC29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962503" y="3945388"/>
            <a:ext cx="1780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rgbClr val="FFCC29"/>
                </a:solidFill>
              </a:rPr>
              <a:t>인재컨설팅</a:t>
            </a:r>
            <a:endParaRPr kumimoji="1" lang="ja-JP" altLang="en-US" sz="2400" dirty="0">
              <a:solidFill>
                <a:srgbClr val="FFCC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정사원 근무조건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006</a:t>
            </a:r>
          </a:p>
          <a:p>
            <a:endParaRPr kumimoji="1" lang="ja-JP" altLang="en-US" dirty="0"/>
          </a:p>
        </p:txBody>
      </p:sp>
      <p:sp>
        <p:nvSpPr>
          <p:cNvPr id="14" name="角丸四角形 13"/>
          <p:cNvSpPr/>
          <p:nvPr/>
        </p:nvSpPr>
        <p:spPr>
          <a:xfrm>
            <a:off x="484208" y="1628800"/>
            <a:ext cx="8408271" cy="1236419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95535" y="1167960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/>
              <a:t>東京エアポートレストラン株式</a:t>
            </a:r>
            <a:r>
              <a:rPr lang="ja-JP" altLang="en-US" sz="2800" b="1" dirty="0" smtClean="0"/>
              <a:t>会社</a:t>
            </a:r>
            <a:endParaRPr lang="en-US" altLang="ja-JP" sz="2800" b="1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5575" y="1775807"/>
            <a:ext cx="79928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400" dirty="0" smtClean="0">
                <a:solidFill>
                  <a:schemeClr val="bg1"/>
                </a:solidFill>
              </a:rPr>
              <a:t>하네다 공항 내 레스토랑</a:t>
            </a:r>
            <a:r>
              <a:rPr kumimoji="1" lang="en-US" altLang="ko-KR" sz="2400" dirty="0" smtClean="0">
                <a:solidFill>
                  <a:schemeClr val="bg1"/>
                </a:solidFill>
              </a:rPr>
              <a:t>, </a:t>
            </a:r>
            <a:r>
              <a:rPr kumimoji="1" lang="ko-KR" altLang="en-US" sz="2400" dirty="0" smtClean="0">
                <a:solidFill>
                  <a:schemeClr val="bg1"/>
                </a:solidFill>
              </a:rPr>
              <a:t>라운지 기획</a:t>
            </a:r>
            <a:r>
              <a:rPr kumimoji="1" lang="ja-JP" altLang="en-US" sz="2400" dirty="0" smtClean="0">
                <a:solidFill>
                  <a:schemeClr val="bg1"/>
                </a:solidFill>
              </a:rPr>
              <a:t>・</a:t>
            </a:r>
            <a:r>
              <a:rPr kumimoji="1" lang="ko-KR" altLang="en-US" sz="2400" dirty="0" smtClean="0">
                <a:solidFill>
                  <a:schemeClr val="bg1"/>
                </a:solidFill>
              </a:rPr>
              <a:t>영업</a:t>
            </a:r>
            <a:endParaRPr kumimoji="1" lang="en-US" altLang="ko-KR" sz="2400" dirty="0" smtClean="0">
              <a:solidFill>
                <a:schemeClr val="bg1"/>
              </a:solidFill>
            </a:endParaRPr>
          </a:p>
          <a:p>
            <a:r>
              <a:rPr lang="ko-KR" altLang="en-US" sz="2800" dirty="0" smtClean="0">
                <a:solidFill>
                  <a:schemeClr val="bg1"/>
                </a:solidFill>
              </a:rPr>
              <a:t>기본급 </a:t>
            </a:r>
            <a:r>
              <a:rPr lang="en-US" altLang="ko-KR" sz="2800" dirty="0" smtClean="0">
                <a:solidFill>
                  <a:schemeClr val="bg1"/>
                </a:solidFill>
              </a:rPr>
              <a:t>183,700</a:t>
            </a:r>
            <a:r>
              <a:rPr lang="ko-KR" altLang="en-US" sz="2800" dirty="0" smtClean="0">
                <a:solidFill>
                  <a:schemeClr val="bg1"/>
                </a:solidFill>
              </a:rPr>
              <a:t>엔</a:t>
            </a:r>
            <a:r>
              <a:rPr lang="en-US" altLang="ko-KR" sz="2800" dirty="0" smtClean="0">
                <a:solidFill>
                  <a:schemeClr val="bg1"/>
                </a:solidFill>
              </a:rPr>
              <a:t>~</a:t>
            </a:r>
            <a:r>
              <a:rPr lang="ko-KR" altLang="en-US" sz="2800" dirty="0" smtClean="0">
                <a:solidFill>
                  <a:schemeClr val="bg1"/>
                </a:solidFill>
              </a:rPr>
              <a:t> </a:t>
            </a:r>
            <a:r>
              <a:rPr lang="ja-JP" altLang="en-US" dirty="0" smtClean="0">
                <a:solidFill>
                  <a:schemeClr val="bg1"/>
                </a:solidFill>
              </a:rPr>
              <a:t>＋ </a:t>
            </a:r>
            <a:r>
              <a:rPr lang="ko-KR" altLang="en-US" dirty="0" smtClean="0">
                <a:solidFill>
                  <a:schemeClr val="bg1"/>
                </a:solidFill>
              </a:rPr>
              <a:t>통근 수당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시간외근무수당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당번근무수당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등</a:t>
            </a:r>
            <a:r>
              <a:rPr lang="en-US" altLang="ko-KR" dirty="0" smtClean="0">
                <a:solidFill>
                  <a:schemeClr val="bg1"/>
                </a:solidFill>
              </a:rPr>
              <a:t>  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484208" y="3301492"/>
            <a:ext cx="8408271" cy="120762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13160" y="2876747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/>
              <a:t>株式会社ティ・シー・</a:t>
            </a:r>
            <a:r>
              <a:rPr lang="ja-JP" altLang="en-US" sz="2800" b="1" dirty="0" smtClean="0"/>
              <a:t>エイ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42524" y="3384596"/>
            <a:ext cx="79928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</a:rPr>
              <a:t>관광분야에 특화된 인재컨설팅 기획</a:t>
            </a:r>
            <a:r>
              <a:rPr lang="ja-JP" altLang="en-US" sz="2400" dirty="0" smtClean="0">
                <a:solidFill>
                  <a:schemeClr val="bg1"/>
                </a:solidFill>
              </a:rPr>
              <a:t>・</a:t>
            </a:r>
            <a:r>
              <a:rPr lang="ko-KR" altLang="en-US" sz="2400" dirty="0" smtClean="0">
                <a:solidFill>
                  <a:schemeClr val="bg1"/>
                </a:solidFill>
              </a:rPr>
              <a:t>영업</a:t>
            </a:r>
            <a:endParaRPr kumimoji="1" lang="en-US" altLang="ko-KR" sz="2400" dirty="0" smtClean="0">
              <a:solidFill>
                <a:schemeClr val="bg1"/>
              </a:solidFill>
            </a:endParaRPr>
          </a:p>
          <a:p>
            <a:r>
              <a:rPr lang="ko-KR" altLang="en-US" sz="2800" dirty="0" smtClean="0">
                <a:solidFill>
                  <a:schemeClr val="bg1"/>
                </a:solidFill>
              </a:rPr>
              <a:t>기본급 </a:t>
            </a:r>
            <a:r>
              <a:rPr lang="en-US" altLang="ko-KR" sz="2800" dirty="0" smtClean="0">
                <a:solidFill>
                  <a:schemeClr val="bg1"/>
                </a:solidFill>
              </a:rPr>
              <a:t>200,000</a:t>
            </a:r>
            <a:r>
              <a:rPr lang="ko-KR" altLang="en-US" sz="2800" dirty="0" smtClean="0">
                <a:solidFill>
                  <a:schemeClr val="bg1"/>
                </a:solidFill>
              </a:rPr>
              <a:t>엔</a:t>
            </a:r>
            <a:r>
              <a:rPr lang="en-US" altLang="ko-KR" sz="2800" dirty="0" smtClean="0">
                <a:solidFill>
                  <a:schemeClr val="bg1"/>
                </a:solidFill>
              </a:rPr>
              <a:t>~ </a:t>
            </a:r>
            <a:r>
              <a:rPr lang="ja-JP" altLang="en-US" dirty="0" smtClean="0">
                <a:solidFill>
                  <a:schemeClr val="bg1"/>
                </a:solidFill>
              </a:rPr>
              <a:t>＋ </a:t>
            </a:r>
            <a:r>
              <a:rPr lang="ko-KR" altLang="en-US" dirty="0" smtClean="0">
                <a:solidFill>
                  <a:schemeClr val="bg1"/>
                </a:solidFill>
              </a:rPr>
              <a:t>통근 수당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시간외근무수당 등</a:t>
            </a:r>
            <a:r>
              <a:rPr lang="en-US" altLang="ko-KR" dirty="0" smtClean="0">
                <a:solidFill>
                  <a:schemeClr val="bg1"/>
                </a:solidFill>
              </a:rPr>
              <a:t>  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79441" y="6384859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dirty="0" smtClean="0">
                <a:latin typeface="MS Mincho" panose="02020609040205080304" pitchFamily="17" charset="-128"/>
                <a:ea typeface="MS Mincho" panose="02020609040205080304" pitchFamily="17" charset="-128"/>
              </a:rPr>
              <a:t>※</a:t>
            </a:r>
            <a:r>
              <a:rPr lang="ko-KR" altLang="en-US" sz="2000" dirty="0" smtClean="0"/>
              <a:t>호텔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여행사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백화점 등 참여기업 추가 예정</a:t>
            </a:r>
            <a:endParaRPr kumimoji="1" lang="ja-JP" altLang="en-US" sz="2000" dirty="0"/>
          </a:p>
        </p:txBody>
      </p:sp>
      <p:sp>
        <p:nvSpPr>
          <p:cNvPr id="11" name="角丸四角形 10"/>
          <p:cNvSpPr/>
          <p:nvPr/>
        </p:nvSpPr>
        <p:spPr>
          <a:xfrm>
            <a:off x="555307" y="5116573"/>
            <a:ext cx="8408271" cy="120762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4259" y="469182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/>
              <a:t>株式会社ビックカメラ</a:t>
            </a:r>
            <a:endParaRPr kumimoji="1" lang="ja-JP" altLang="en-US" sz="28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13623" y="5199677"/>
            <a:ext cx="7992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</a:rPr>
              <a:t>가전제품 전문 판매기업</a:t>
            </a:r>
            <a:endParaRPr lang="en-US" altLang="ko-KR" sz="2800" dirty="0" smtClean="0">
              <a:solidFill>
                <a:schemeClr val="bg1"/>
              </a:solidFill>
            </a:endParaRPr>
          </a:p>
          <a:p>
            <a:r>
              <a:rPr lang="ko-KR" altLang="en-US" sz="2800" dirty="0" smtClean="0">
                <a:solidFill>
                  <a:schemeClr val="bg1"/>
                </a:solidFill>
              </a:rPr>
              <a:t>기본급 </a:t>
            </a:r>
            <a:r>
              <a:rPr lang="en-US" altLang="ko-KR" sz="2800" dirty="0" smtClean="0">
                <a:solidFill>
                  <a:schemeClr val="bg1"/>
                </a:solidFill>
              </a:rPr>
              <a:t>188,000</a:t>
            </a:r>
            <a:r>
              <a:rPr lang="ko-KR" altLang="en-US" sz="2800" dirty="0" smtClean="0">
                <a:solidFill>
                  <a:schemeClr val="bg1"/>
                </a:solidFill>
              </a:rPr>
              <a:t>엔</a:t>
            </a:r>
            <a:r>
              <a:rPr lang="en-US" altLang="ko-KR" sz="2800" dirty="0" smtClean="0">
                <a:solidFill>
                  <a:schemeClr val="bg1"/>
                </a:solidFill>
              </a:rPr>
              <a:t>~ </a:t>
            </a:r>
            <a:r>
              <a:rPr lang="ja-JP" altLang="en-US" dirty="0" smtClean="0">
                <a:solidFill>
                  <a:schemeClr val="bg1"/>
                </a:solidFill>
              </a:rPr>
              <a:t>＋ </a:t>
            </a:r>
            <a:r>
              <a:rPr lang="ko-KR" altLang="en-US" dirty="0" smtClean="0">
                <a:solidFill>
                  <a:schemeClr val="bg1"/>
                </a:solidFill>
              </a:rPr>
              <a:t>통근 수당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초과근무수당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자격증 수당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 등</a:t>
            </a:r>
            <a:r>
              <a:rPr lang="en-US" altLang="ko-KR" dirty="0" smtClean="0">
                <a:solidFill>
                  <a:schemeClr val="bg1"/>
                </a:solidFill>
              </a:rPr>
              <a:t>  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8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159631"/>
            <a:ext cx="6707088" cy="778098"/>
          </a:xfrm>
        </p:spPr>
        <p:txBody>
          <a:bodyPr/>
          <a:lstStyle/>
          <a:p>
            <a:r>
              <a:rPr kumimoji="1" lang="ko-KR" altLang="en-US" dirty="0" smtClean="0">
                <a:solidFill>
                  <a:schemeClr val="tx2"/>
                </a:solidFill>
              </a:rPr>
              <a:t>모집 대상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007</a:t>
            </a:r>
          </a:p>
        </p:txBody>
      </p:sp>
      <p:sp>
        <p:nvSpPr>
          <p:cNvPr id="6" name="円/楕円 5"/>
          <p:cNvSpPr/>
          <p:nvPr/>
        </p:nvSpPr>
        <p:spPr>
          <a:xfrm>
            <a:off x="539552" y="2420888"/>
            <a:ext cx="2530624" cy="253062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3275856" y="2401838"/>
            <a:ext cx="2530624" cy="25306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6084168" y="2420888"/>
            <a:ext cx="2530624" cy="2530624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0026" y="3318083"/>
            <a:ext cx="221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chemeClr val="bg1"/>
                </a:solidFill>
              </a:rPr>
              <a:t>2018</a:t>
            </a:r>
            <a:r>
              <a:rPr kumimoji="1" lang="ko-KR" altLang="en-US" sz="2400" dirty="0" smtClean="0">
                <a:solidFill>
                  <a:schemeClr val="bg1"/>
                </a:solidFill>
              </a:rPr>
              <a:t>년 </a:t>
            </a:r>
            <a:r>
              <a:rPr kumimoji="1" lang="en-US" altLang="ko-KR" sz="2400" dirty="0" smtClean="0">
                <a:solidFill>
                  <a:schemeClr val="bg1"/>
                </a:solidFill>
              </a:rPr>
              <a:t>2</a:t>
            </a:r>
            <a:r>
              <a:rPr kumimoji="1" lang="ko-KR" altLang="en-US" sz="2400" dirty="0" smtClean="0">
                <a:solidFill>
                  <a:schemeClr val="bg1"/>
                </a:solidFill>
              </a:rPr>
              <a:t>월</a:t>
            </a:r>
            <a:endParaRPr kumimoji="1" lang="en-US" altLang="ko-KR" sz="24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chemeClr val="bg1"/>
                </a:solidFill>
              </a:rPr>
              <a:t>전문대 졸 이상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23310" y="3140968"/>
            <a:ext cx="221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400" dirty="0" smtClean="0">
                <a:solidFill>
                  <a:schemeClr val="bg1"/>
                </a:solidFill>
              </a:rPr>
              <a:t>일본어 능력</a:t>
            </a:r>
            <a:endParaRPr kumimoji="1" lang="en-US" altLang="ko-KR" sz="24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chemeClr val="bg1"/>
                </a:solidFill>
              </a:rPr>
              <a:t>이력서</a:t>
            </a:r>
            <a:r>
              <a:rPr lang="en-US" altLang="ko-KR" sz="2400" dirty="0" smtClean="0">
                <a:solidFill>
                  <a:schemeClr val="bg1"/>
                </a:solidFill>
              </a:rPr>
              <a:t>, </a:t>
            </a:r>
            <a:r>
              <a:rPr lang="ko-KR" altLang="en-US" sz="2400" dirty="0" smtClean="0">
                <a:solidFill>
                  <a:schemeClr val="bg1"/>
                </a:solidFill>
              </a:rPr>
              <a:t>면접 가능자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42332" y="3424590"/>
            <a:ext cx="221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800" dirty="0" smtClean="0">
                <a:solidFill>
                  <a:schemeClr val="bg1"/>
                </a:solidFill>
              </a:rPr>
              <a:t>만 </a:t>
            </a:r>
            <a:r>
              <a:rPr kumimoji="1" lang="en-US" altLang="ko-KR" sz="2800" dirty="0" smtClean="0">
                <a:solidFill>
                  <a:schemeClr val="bg1"/>
                </a:solidFill>
              </a:rPr>
              <a:t>30</a:t>
            </a:r>
            <a:r>
              <a:rPr kumimoji="1" lang="ko-KR" altLang="en-US" sz="2800" dirty="0" smtClean="0">
                <a:solidFill>
                  <a:schemeClr val="bg1"/>
                </a:solidFill>
              </a:rPr>
              <a:t>세 이하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smtClean="0">
                <a:solidFill>
                  <a:srgbClr val="002060"/>
                </a:solidFill>
              </a:rPr>
              <a:t>모집 일정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008</a:t>
            </a:r>
          </a:p>
        </p:txBody>
      </p:sp>
      <p:grpSp>
        <p:nvGrpSpPr>
          <p:cNvPr id="10" name="グループ化 9"/>
          <p:cNvGrpSpPr/>
          <p:nvPr/>
        </p:nvGrpSpPr>
        <p:grpSpPr>
          <a:xfrm>
            <a:off x="236029" y="1916832"/>
            <a:ext cx="2233612" cy="3675484"/>
            <a:chOff x="683568" y="1913756"/>
            <a:chExt cx="2233612" cy="3675484"/>
          </a:xfrm>
        </p:grpSpPr>
        <p:sp>
          <p:nvSpPr>
            <p:cNvPr id="6" name="正方形/長方形 5"/>
            <p:cNvSpPr/>
            <p:nvPr/>
          </p:nvSpPr>
          <p:spPr>
            <a:xfrm>
              <a:off x="683568" y="1916832"/>
              <a:ext cx="2232248" cy="367240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684932" y="1913756"/>
              <a:ext cx="2232248" cy="4255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3293765" y="1916832"/>
            <a:ext cx="2233612" cy="3675484"/>
            <a:chOff x="683568" y="1913756"/>
            <a:chExt cx="2233612" cy="3675484"/>
          </a:xfrm>
        </p:grpSpPr>
        <p:sp>
          <p:nvSpPr>
            <p:cNvPr id="12" name="正方形/長方形 11"/>
            <p:cNvSpPr/>
            <p:nvPr/>
          </p:nvSpPr>
          <p:spPr>
            <a:xfrm>
              <a:off x="683568" y="1916832"/>
              <a:ext cx="2232248" cy="367240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684932" y="1913756"/>
              <a:ext cx="2232248" cy="4255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6289526" y="1919908"/>
            <a:ext cx="2233612" cy="3675484"/>
            <a:chOff x="683568" y="1913756"/>
            <a:chExt cx="2233612" cy="3675484"/>
          </a:xfrm>
        </p:grpSpPr>
        <p:sp>
          <p:nvSpPr>
            <p:cNvPr id="15" name="正方形/長方形 14"/>
            <p:cNvSpPr/>
            <p:nvPr/>
          </p:nvSpPr>
          <p:spPr>
            <a:xfrm>
              <a:off x="683568" y="1916832"/>
              <a:ext cx="2232248" cy="367240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684932" y="1913756"/>
              <a:ext cx="2232248" cy="4255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二等辺三角形 19"/>
          <p:cNvSpPr/>
          <p:nvPr/>
        </p:nvSpPr>
        <p:spPr>
          <a:xfrm rot="5400000">
            <a:off x="5685891" y="3647723"/>
            <a:ext cx="399770" cy="344629"/>
          </a:xfrm>
          <a:prstGeom prst="triangl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二等辺三角形 20"/>
          <p:cNvSpPr/>
          <p:nvPr/>
        </p:nvSpPr>
        <p:spPr>
          <a:xfrm rot="5400000">
            <a:off x="2733563" y="3647724"/>
            <a:ext cx="399770" cy="344629"/>
          </a:xfrm>
          <a:prstGeom prst="triangl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81052" y="1976175"/>
            <a:ext cx="2460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10</a:t>
            </a:r>
            <a:r>
              <a:rPr kumimoji="1" lang="ko-KR" altLang="en-US" dirty="0" smtClean="0"/>
              <a:t>월</a:t>
            </a:r>
            <a:r>
              <a:rPr kumimoji="1" lang="en-US" altLang="ko-KR" dirty="0" smtClean="0"/>
              <a:t>20</a:t>
            </a:r>
            <a:r>
              <a:rPr kumimoji="1" lang="ko-KR" altLang="en-US" dirty="0" smtClean="0"/>
              <a:t>일</a:t>
            </a:r>
            <a:r>
              <a:rPr kumimoji="1" lang="en-US" altLang="ko-KR" dirty="0" smtClean="0"/>
              <a:t>~10</a:t>
            </a:r>
            <a:r>
              <a:rPr kumimoji="1" lang="ko-KR" altLang="en-US" dirty="0" smtClean="0"/>
              <a:t>월</a:t>
            </a:r>
            <a:r>
              <a:rPr kumimoji="1" lang="en-US" altLang="ko-KR" dirty="0" smtClean="0"/>
              <a:t>22</a:t>
            </a:r>
            <a:r>
              <a:rPr kumimoji="1" lang="ko-KR" altLang="en-US" dirty="0" smtClean="0"/>
              <a:t>일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248966" y="1969790"/>
            <a:ext cx="134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dirty="0" smtClean="0"/>
              <a:t>~09</a:t>
            </a:r>
            <a:r>
              <a:rPr kumimoji="1" lang="ko-KR" altLang="en-US" dirty="0" smtClean="0"/>
              <a:t>월</a:t>
            </a:r>
            <a:r>
              <a:rPr kumimoji="1" lang="en-US" altLang="ko-KR" dirty="0" smtClean="0"/>
              <a:t>29</a:t>
            </a:r>
            <a:r>
              <a:rPr kumimoji="1" lang="ko-KR" altLang="en-US" dirty="0" smtClean="0"/>
              <a:t>일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301779" y="1969790"/>
            <a:ext cx="142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</a:t>
            </a:r>
            <a:r>
              <a:rPr kumimoji="1" lang="ko-KR" altLang="en-US" dirty="0" smtClean="0"/>
              <a:t>월</a:t>
            </a:r>
            <a:r>
              <a:rPr kumimoji="1" lang="en-US" altLang="ko-KR" dirty="0" smtClean="0"/>
              <a:t>01</a:t>
            </a:r>
            <a:r>
              <a:rPr kumimoji="1" lang="ko-KR" altLang="en-US" dirty="0" smtClean="0"/>
              <a:t>일</a:t>
            </a:r>
            <a:r>
              <a:rPr kumimoji="1" lang="en-US" altLang="ko-KR" dirty="0" smtClean="0"/>
              <a:t>~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2910" y="2857496"/>
            <a:ext cx="153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mtClean="0">
                <a:solidFill>
                  <a:schemeClr val="bg1"/>
                </a:solidFill>
              </a:rPr>
              <a:t>이력서 </a:t>
            </a:r>
            <a:r>
              <a:rPr lang="ko-KR" altLang="en-US" smtClean="0">
                <a:solidFill>
                  <a:schemeClr val="bg1"/>
                </a:solidFill>
              </a:rPr>
              <a:t>작성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4282" y="3786190"/>
            <a:ext cx="22860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 smtClean="0">
                <a:solidFill>
                  <a:schemeClr val="bg1"/>
                </a:solidFill>
              </a:rPr>
              <a:t>홈페이지 접속 후</a:t>
            </a:r>
            <a:endParaRPr kumimoji="1" lang="en-US" altLang="ko-KR" sz="1400" dirty="0" smtClean="0">
              <a:solidFill>
                <a:schemeClr val="bg1"/>
              </a:solidFill>
            </a:endParaRPr>
          </a:p>
          <a:p>
            <a:r>
              <a:rPr lang="ko-KR" altLang="en-US" sz="1400" dirty="0" smtClean="0">
                <a:solidFill>
                  <a:schemeClr val="bg1"/>
                </a:solidFill>
              </a:rPr>
              <a:t>프로그램 </a:t>
            </a:r>
            <a:r>
              <a:rPr lang="en-US" altLang="ko-KR" sz="1400" dirty="0" smtClean="0">
                <a:solidFill>
                  <a:schemeClr val="bg1"/>
                </a:solidFill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</a:rPr>
              <a:t>상단메뉴</a:t>
            </a:r>
            <a:r>
              <a:rPr lang="en-US" altLang="ko-KR" sz="1400" dirty="0" smtClean="0">
                <a:solidFill>
                  <a:schemeClr val="bg1"/>
                </a:solidFill>
              </a:rPr>
              <a:t>)-&gt; </a:t>
            </a:r>
            <a:r>
              <a:rPr lang="ko-KR" altLang="en-US" sz="1400" dirty="0" smtClean="0">
                <a:solidFill>
                  <a:schemeClr val="bg1"/>
                </a:solidFill>
              </a:rPr>
              <a:t>직무연수프로그램 </a:t>
            </a:r>
            <a:r>
              <a:rPr lang="en-US" altLang="ko-KR" sz="1400" dirty="0" smtClean="0">
                <a:solidFill>
                  <a:schemeClr val="bg1"/>
                </a:solidFill>
              </a:rPr>
              <a:t>-&gt; </a:t>
            </a:r>
          </a:p>
          <a:p>
            <a:r>
              <a:rPr kumimoji="1" lang="ko-KR" altLang="en-US" sz="1400" dirty="0" smtClean="0">
                <a:solidFill>
                  <a:schemeClr val="bg1"/>
                </a:solidFill>
              </a:rPr>
              <a:t>이력서 작성</a:t>
            </a:r>
            <a:r>
              <a:rPr kumimoji="1" lang="en-US" altLang="ko-KR" sz="1400" dirty="0" smtClean="0">
                <a:solidFill>
                  <a:schemeClr val="bg1"/>
                </a:solidFill>
              </a:rPr>
              <a:t>-&gt; </a:t>
            </a:r>
            <a:r>
              <a:rPr kumimoji="1" lang="ko-KR" altLang="en-US" sz="1400" dirty="0" smtClean="0">
                <a:solidFill>
                  <a:schemeClr val="bg1"/>
                </a:solidFill>
              </a:rPr>
              <a:t> 저장</a:t>
            </a:r>
            <a:endParaRPr kumimoji="1" lang="en-US" altLang="ko-KR" sz="1400" dirty="0" smtClean="0">
              <a:solidFill>
                <a:schemeClr val="bg1"/>
              </a:solidFill>
            </a:endParaRPr>
          </a:p>
          <a:p>
            <a:endParaRPr lang="en-US" altLang="ja-JP" sz="1400" dirty="0" smtClean="0">
              <a:solidFill>
                <a:schemeClr val="bg1"/>
              </a:solidFill>
            </a:endParaRPr>
          </a:p>
          <a:p>
            <a:r>
              <a:rPr kumimoji="1" lang="ko-KR" altLang="en-US" sz="1400" dirty="0" smtClean="0">
                <a:solidFill>
                  <a:schemeClr val="bg1"/>
                </a:solidFill>
              </a:rPr>
              <a:t>또는 홈페이지 메인 </a:t>
            </a:r>
            <a:r>
              <a:rPr kumimoji="1" lang="en-US" altLang="ko-KR" sz="1400" dirty="0" smtClean="0">
                <a:solidFill>
                  <a:schemeClr val="bg1"/>
                </a:solidFill>
              </a:rPr>
              <a:t>-&gt; </a:t>
            </a:r>
          </a:p>
          <a:p>
            <a:r>
              <a:rPr lang="ko-KR" altLang="en-US" sz="1400" dirty="0" smtClean="0">
                <a:solidFill>
                  <a:schemeClr val="bg1"/>
                </a:solidFill>
              </a:rPr>
              <a:t>팝업을 클릭 후 접속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85720" y="3286124"/>
            <a:ext cx="2115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FFC000"/>
                </a:solidFill>
              </a:rPr>
              <a:t>http://</a:t>
            </a:r>
            <a:r>
              <a:rPr lang="en-US" altLang="ko-KR" sz="1200" dirty="0">
                <a:solidFill>
                  <a:srgbClr val="FFC000"/>
                </a:solidFill>
              </a:rPr>
              <a:t>www.akamonkai.co.kr</a:t>
            </a:r>
            <a:r>
              <a:rPr lang="en-US" altLang="ko-KR" sz="1400" dirty="0">
                <a:solidFill>
                  <a:srgbClr val="FFC000"/>
                </a:solidFill>
              </a:rPr>
              <a:t>/</a:t>
            </a:r>
            <a:endParaRPr kumimoji="1" lang="ja-JP" altLang="en-US" sz="1400" dirty="0">
              <a:solidFill>
                <a:srgbClr val="FFC00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99098" y="3380750"/>
            <a:ext cx="215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</a:t>
            </a:r>
            <a:r>
              <a:rPr lang="ko-KR" altLang="en-US" dirty="0" smtClean="0"/>
              <a:t>금 </a:t>
            </a:r>
            <a:r>
              <a:rPr lang="en-US" altLang="ko-KR" dirty="0" smtClean="0">
                <a:solidFill>
                  <a:schemeClr val="bg1"/>
                </a:solidFill>
              </a:rPr>
              <a:t>1</a:t>
            </a:r>
            <a:r>
              <a:rPr lang="en-US" altLang="ja-JP" dirty="0" smtClean="0">
                <a:solidFill>
                  <a:schemeClr val="bg1"/>
                </a:solidFill>
              </a:rPr>
              <a:t>8</a:t>
            </a:r>
            <a:r>
              <a:rPr lang="en-US" altLang="ko-KR" dirty="0" smtClean="0">
                <a:solidFill>
                  <a:schemeClr val="bg1"/>
                </a:solidFill>
              </a:rPr>
              <a:t>:00~2</a:t>
            </a:r>
            <a:r>
              <a:rPr lang="en-US" altLang="zh-TW" dirty="0" smtClean="0">
                <a:solidFill>
                  <a:schemeClr val="bg1"/>
                </a:solidFill>
              </a:rPr>
              <a:t>1</a:t>
            </a:r>
            <a:r>
              <a:rPr lang="en-US" altLang="ko-KR" dirty="0" smtClean="0">
                <a:solidFill>
                  <a:schemeClr val="bg1"/>
                </a:solidFill>
              </a:rPr>
              <a:t>:00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299098" y="3774040"/>
            <a:ext cx="204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 smtClean="0">
                <a:solidFill>
                  <a:schemeClr val="bg1"/>
                </a:solidFill>
              </a:rPr>
              <a:t>서울역 대회의실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315004" y="4105603"/>
            <a:ext cx="215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21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토</a:t>
            </a:r>
            <a:r>
              <a:rPr lang="ko-KR" altLang="en-US" dirty="0" smtClean="0"/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10:00~1</a:t>
            </a:r>
            <a:r>
              <a:rPr lang="en-US" altLang="zh-TW" dirty="0" smtClean="0">
                <a:solidFill>
                  <a:schemeClr val="bg1"/>
                </a:solidFill>
              </a:rPr>
              <a:t>7</a:t>
            </a:r>
            <a:r>
              <a:rPr lang="en-US" altLang="ko-KR" dirty="0" smtClean="0">
                <a:solidFill>
                  <a:schemeClr val="bg1"/>
                </a:solidFill>
              </a:rPr>
              <a:t>:00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299098" y="4462614"/>
            <a:ext cx="204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 smtClean="0">
                <a:solidFill>
                  <a:schemeClr val="bg1"/>
                </a:solidFill>
              </a:rPr>
              <a:t>서울역 대회의실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293765" y="4791359"/>
            <a:ext cx="215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22</a:t>
            </a:r>
            <a:r>
              <a:rPr lang="ko-KR" altLang="en-US" dirty="0" smtClean="0">
                <a:solidFill>
                  <a:srgbClr val="FF0000"/>
                </a:solidFill>
              </a:rPr>
              <a:t>일</a:t>
            </a:r>
            <a:r>
              <a:rPr lang="ko-KR" altLang="en-US" dirty="0" smtClean="0"/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10:00~17:00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316293" y="5093704"/>
            <a:ext cx="2233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 smtClean="0">
                <a:solidFill>
                  <a:schemeClr val="bg1"/>
                </a:solidFill>
              </a:rPr>
              <a:t>부산역 </a:t>
            </a:r>
            <a:r>
              <a:rPr lang="en-US" altLang="ko-KR" sz="1400" dirty="0" smtClean="0">
                <a:solidFill>
                  <a:schemeClr val="bg1"/>
                </a:solidFill>
              </a:rPr>
              <a:t>501</a:t>
            </a:r>
            <a:r>
              <a:rPr lang="ko-KR" altLang="en-US" sz="1400" dirty="0" smtClean="0">
                <a:solidFill>
                  <a:schemeClr val="bg1"/>
                </a:solidFill>
              </a:rPr>
              <a:t>호 회의실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289573" y="2824594"/>
            <a:ext cx="2347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공동설명회 </a:t>
            </a:r>
            <a:r>
              <a:rPr lang="en-US" altLang="ko-KR" dirty="0" smtClean="0">
                <a:solidFill>
                  <a:schemeClr val="bg1"/>
                </a:solidFill>
              </a:rPr>
              <a:t>&amp; </a:t>
            </a:r>
            <a:r>
              <a:rPr lang="ko-KR" altLang="en-US" dirty="0" smtClean="0">
                <a:solidFill>
                  <a:schemeClr val="bg1"/>
                </a:solidFill>
              </a:rPr>
              <a:t>면접회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23528" y="1517551"/>
            <a:ext cx="182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400" b="1" dirty="0" smtClean="0">
                <a:solidFill>
                  <a:srgbClr val="FF0000"/>
                </a:solidFill>
              </a:rPr>
              <a:t>모집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208864" y="1517551"/>
            <a:ext cx="182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400" b="1" dirty="0" smtClean="0">
                <a:solidFill>
                  <a:srgbClr val="FF0000"/>
                </a:solidFill>
              </a:rPr>
              <a:t>선발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206119" y="1517551"/>
            <a:ext cx="182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400" b="1" dirty="0" smtClean="0">
                <a:solidFill>
                  <a:srgbClr val="FF0000"/>
                </a:solidFill>
              </a:rPr>
              <a:t>수속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6301779" y="2790686"/>
            <a:ext cx="2347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 smtClean="0">
                <a:solidFill>
                  <a:schemeClr val="bg1"/>
                </a:solidFill>
              </a:rPr>
              <a:t>선발 결과 발표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6245539" y="3870090"/>
            <a:ext cx="2347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 smtClean="0">
                <a:solidFill>
                  <a:schemeClr val="bg1"/>
                </a:solidFill>
              </a:rPr>
              <a:t>일본 입국 비자 신청</a:t>
            </a:r>
            <a:endParaRPr kumimoji="1" lang="en-US" altLang="ko-KR" dirty="0" smtClean="0">
              <a:solidFill>
                <a:schemeClr val="bg1"/>
              </a:solidFill>
            </a:endParaRPr>
          </a:p>
          <a:p>
            <a:r>
              <a:rPr lang="en-US" altLang="ja-JP" dirty="0" smtClean="0">
                <a:solidFill>
                  <a:schemeClr val="bg1"/>
                </a:solidFill>
              </a:rPr>
              <a:t>     (</a:t>
            </a:r>
            <a:r>
              <a:rPr lang="ko-KR" altLang="en-US" dirty="0" smtClean="0">
                <a:solidFill>
                  <a:schemeClr val="bg1"/>
                </a:solidFill>
              </a:rPr>
              <a:t>유학 비자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1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en-US" altLang="ja-JP" dirty="0" smtClean="0"/>
              <a:t>009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71889"/>
              </p:ext>
            </p:extLst>
          </p:nvPr>
        </p:nvGraphicFramePr>
        <p:xfrm>
          <a:off x="251521" y="980727"/>
          <a:ext cx="8589637" cy="5760639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736196"/>
                <a:gridCol w="2926721"/>
                <a:gridCol w="585344"/>
                <a:gridCol w="585344"/>
                <a:gridCol w="585344"/>
                <a:gridCol w="585344"/>
                <a:gridCol w="585344"/>
              </a:tblGrid>
              <a:tr h="2110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질문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답변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36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모집 인원수는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</a:rPr>
                        <a:t>클래스 </a:t>
                      </a:r>
                      <a:r>
                        <a:rPr lang="en-US" altLang="ko-KR" sz="1000" u="none" strike="noStrike" dirty="0">
                          <a:effectLst/>
                        </a:rPr>
                        <a:t>20</a:t>
                      </a:r>
                      <a:r>
                        <a:rPr lang="ko-KR" altLang="en-US" sz="1000" u="none" strike="noStrike" dirty="0">
                          <a:effectLst/>
                        </a:rPr>
                        <a:t>명을 기준으로 반을 편성하기 때문에 </a:t>
                      </a:r>
                      <a:r>
                        <a:rPr lang="en-US" altLang="ko-KR" sz="1000" u="none" strike="noStrike" dirty="0">
                          <a:effectLst/>
                        </a:rPr>
                        <a:t>20</a:t>
                      </a:r>
                      <a:r>
                        <a:rPr lang="ko-KR" altLang="en-US" sz="1000" u="none" strike="noStrike" dirty="0">
                          <a:effectLst/>
                        </a:rPr>
                        <a:t>명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최대 </a:t>
                      </a:r>
                      <a:r>
                        <a:rPr lang="en-US" altLang="ko-KR" sz="1000" u="none" strike="noStrike" dirty="0">
                          <a:effectLst/>
                        </a:rPr>
                        <a:t>40</a:t>
                      </a:r>
                      <a:r>
                        <a:rPr lang="ko-KR" altLang="en-US" sz="1000" u="none" strike="noStrike" dirty="0">
                          <a:effectLst/>
                        </a:rPr>
                        <a:t>명까지 생각하고 있습니다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36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이 프로그램은 대략적으로 어떤 내용입니까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오전에는 학교에서 일본어교육을 받고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오후에는 연수처에서 직무교육을 받습니다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36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응모자 수에 제한이 있습니까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없습니다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r>
                        <a:rPr lang="ko-KR" altLang="en-US" sz="1000" u="none" strike="noStrike" dirty="0">
                          <a:effectLst/>
                        </a:rPr>
                        <a:t>희망자 전원 응모 신청을 받습니다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프로그램 참자가의 메리트는 무엇입니까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기업의 구인정보를 보고 선택하여 응모할 수 있고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일본 현지에서 일본어 교육을 받으면서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지망하는 기업 혹은 해당 업종의 직무연수를 받는 것이 가능합니다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또한 일정 조건을 클리어하면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기업에서 정사원으로의 스카우트 제의를 받을 수 있습니다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응모 조건</a:t>
                      </a:r>
                      <a:r>
                        <a:rPr lang="en-US" altLang="ko-KR" sz="1050" u="none" strike="noStrike" dirty="0">
                          <a:effectLst/>
                        </a:rPr>
                        <a:t>(</a:t>
                      </a:r>
                      <a:r>
                        <a:rPr lang="ko-KR" altLang="en-US" sz="1050" u="none" strike="noStrike" dirty="0">
                          <a:effectLst/>
                        </a:rPr>
                        <a:t>모집 대상자</a:t>
                      </a:r>
                      <a:r>
                        <a:rPr lang="en-US" altLang="ko-KR" sz="1050" u="none" strike="noStrike" dirty="0">
                          <a:effectLst/>
                        </a:rPr>
                        <a:t>)</a:t>
                      </a:r>
                      <a:r>
                        <a:rPr lang="ko-KR" altLang="en-US" sz="1050" u="none" strike="noStrike" dirty="0">
                          <a:effectLst/>
                        </a:rPr>
                        <a:t>은 어떻게 됩니까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</a:rPr>
                        <a:t>2018</a:t>
                      </a:r>
                      <a:r>
                        <a:rPr lang="ko-KR" altLang="en-US" sz="1000" u="none" strike="noStrike" dirty="0">
                          <a:effectLst/>
                        </a:rPr>
                        <a:t>년 </a:t>
                      </a:r>
                      <a:r>
                        <a:rPr lang="en-US" altLang="ko-KR" sz="1000" u="none" strike="noStrike" dirty="0">
                          <a:effectLst/>
                        </a:rPr>
                        <a:t>2</a:t>
                      </a:r>
                      <a:r>
                        <a:rPr lang="ko-KR" altLang="en-US" sz="1000" u="none" strike="noStrike" dirty="0">
                          <a:effectLst/>
                        </a:rPr>
                        <a:t>월 기준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전문대 이상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학사</a:t>
                      </a:r>
                      <a:r>
                        <a:rPr lang="en-US" altLang="ko-KR" sz="1000" u="none" strike="noStrike" dirty="0">
                          <a:effectLst/>
                        </a:rPr>
                        <a:t>) </a:t>
                      </a:r>
                      <a:r>
                        <a:rPr lang="ko-KR" altLang="en-US" sz="1000" u="none" strike="noStrike" dirty="0">
                          <a:effectLst/>
                        </a:rPr>
                        <a:t>졸업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예정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r>
                        <a:rPr lang="ko-KR" altLang="en-US" sz="1000" u="none" strike="noStrike" dirty="0">
                          <a:effectLst/>
                        </a:rPr>
                        <a:t>자이며</a:t>
                      </a:r>
                      <a:r>
                        <a:rPr lang="en-US" altLang="ko-KR" sz="1000" u="none" strike="noStrike" dirty="0">
                          <a:effectLst/>
                        </a:rPr>
                        <a:t>. JLPT N2 </a:t>
                      </a:r>
                      <a:r>
                        <a:rPr lang="ko-KR" altLang="en-US" sz="1000" u="none" strike="noStrike" dirty="0">
                          <a:effectLst/>
                        </a:rPr>
                        <a:t>실력 보유자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이력서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면접을 일본어로 진행</a:t>
                      </a:r>
                      <a:r>
                        <a:rPr lang="en-US" altLang="ko-KR" sz="1000" u="none" strike="noStrike" dirty="0">
                          <a:effectLst/>
                        </a:rPr>
                        <a:t>),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유학비용을 부담할 수 있는 경비지변능력이 있는 분이 프로그램의 대상자 입니다</a:t>
                      </a:r>
                      <a:r>
                        <a:rPr lang="en-US" altLang="ko-KR" sz="1000" u="none" strike="noStrike">
                          <a:effectLst/>
                        </a:rPr>
                        <a:t>.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1143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50" u="none" strike="noStrike" dirty="0">
                          <a:effectLst/>
                        </a:rPr>
                        <a:t>JLPT N2 </a:t>
                      </a:r>
                      <a:r>
                        <a:rPr lang="ko-KR" altLang="en-US" sz="1050" u="none" strike="noStrike" dirty="0">
                          <a:effectLst/>
                        </a:rPr>
                        <a:t>자격증이 없어도 되는지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이력서를 일본어로 작성할 수 있고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일본어로 면접을 볼 수 있으면 자격증을 보유하고 있지 않더라고 문제 없습니다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단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일본에서의 취업을 목표로 하고 있다면 </a:t>
                      </a:r>
                      <a:r>
                        <a:rPr lang="en-US" altLang="ko-KR" sz="1000" u="none" strike="noStrike" dirty="0">
                          <a:effectLst/>
                        </a:rPr>
                        <a:t>JLPT</a:t>
                      </a:r>
                      <a:r>
                        <a:rPr lang="ko-KR" altLang="en-US" sz="1000" u="none" strike="noStrike" dirty="0">
                          <a:effectLst/>
                        </a:rPr>
                        <a:t>는 필요하게 될 것입니다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앞으로 어떤 스케쥴로 진행됩니까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</a:rPr>
                        <a:t>9</a:t>
                      </a:r>
                      <a:r>
                        <a:rPr lang="ko-KR" altLang="en-US" sz="1000" u="none" strike="noStrike" dirty="0">
                          <a:effectLst/>
                        </a:rPr>
                        <a:t>월</a:t>
                      </a:r>
                      <a:r>
                        <a:rPr lang="en-US" altLang="ko-KR" sz="1000" u="none" strike="noStrike" dirty="0">
                          <a:effectLst/>
                        </a:rPr>
                        <a:t>29</a:t>
                      </a:r>
                      <a:r>
                        <a:rPr lang="ko-KR" altLang="en-US" sz="1000" u="none" strike="noStrike" dirty="0">
                          <a:effectLst/>
                        </a:rPr>
                        <a:t>일 이력서 제출이 마감되고</a:t>
                      </a:r>
                      <a:r>
                        <a:rPr lang="en-US" altLang="ko-KR" sz="1000" u="none" strike="noStrike" dirty="0">
                          <a:effectLst/>
                        </a:rPr>
                        <a:t>, 10</a:t>
                      </a:r>
                      <a:r>
                        <a:rPr lang="ko-KR" altLang="en-US" sz="1000" u="none" strike="noStrike" dirty="0">
                          <a:effectLst/>
                        </a:rPr>
                        <a:t>월 </a:t>
                      </a:r>
                      <a:r>
                        <a:rPr lang="en-US" altLang="ko-KR" sz="1000" u="none" strike="noStrike" dirty="0">
                          <a:effectLst/>
                        </a:rPr>
                        <a:t>13</a:t>
                      </a:r>
                      <a:r>
                        <a:rPr lang="ko-KR" altLang="en-US" sz="1000" u="none" strike="noStrike" dirty="0">
                          <a:effectLst/>
                        </a:rPr>
                        <a:t>일까지 서류전형결과를 연락드릴 것입니다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</a:rPr>
                        <a:t>10</a:t>
                      </a:r>
                      <a:r>
                        <a:rPr lang="ko-KR" altLang="en-US" sz="1000" u="none" strike="noStrike" dirty="0">
                          <a:effectLst/>
                        </a:rPr>
                        <a:t>월 </a:t>
                      </a:r>
                      <a:r>
                        <a:rPr lang="en-US" altLang="ko-KR" sz="1000" u="none" strike="noStrike" dirty="0">
                          <a:effectLst/>
                        </a:rPr>
                        <a:t>21</a:t>
                      </a:r>
                      <a:r>
                        <a:rPr lang="ko-KR" altLang="en-US" sz="1000" u="none" strike="noStrike" dirty="0">
                          <a:effectLst/>
                        </a:rPr>
                        <a:t>일부터 </a:t>
                      </a:r>
                      <a:r>
                        <a:rPr lang="en-US" altLang="ko-KR" sz="1000" u="none" strike="noStrike" dirty="0">
                          <a:effectLst/>
                        </a:rPr>
                        <a:t>23</a:t>
                      </a:r>
                      <a:r>
                        <a:rPr lang="ko-KR" altLang="en-US" sz="1000" u="none" strike="noStrike" dirty="0">
                          <a:effectLst/>
                        </a:rPr>
                        <a:t>일까지 공동설명회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면접회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r>
                        <a:rPr lang="ko-KR" altLang="en-US" sz="1000" u="none" strike="noStrike" dirty="0">
                          <a:effectLst/>
                        </a:rPr>
                        <a:t>가 서울과 부산에서 개최됩니다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대학에서 설명회를 개최할 수 있는지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각 대학의 취업지원센터에 응모에 대한 문의가 많아지는 경우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요청에 따라 대학 내에서 설명회를 개최할 수도 있습니다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응모서류에 필요한 것은 무엇입니까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지정된 이력서 양식과 사진입니다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r>
                        <a:rPr lang="ko-KR" altLang="en-US" sz="1000" u="none" strike="noStrike" dirty="0">
                          <a:effectLst/>
                        </a:rPr>
                        <a:t>설명회 이후 유학 선발이 확정 되었을 때 비자 신청을 위해서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등본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잔액증명서 등의 서류를 제출할 수도 있습니다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>
                          <a:effectLst/>
                        </a:rPr>
                        <a:t>　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</a:tr>
              <a:tr h="2736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응모서류의 제출 어떻게 하나요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응모서류는 이메일로 첨부해서 보내주시길 바랍니다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 </a:t>
                      </a:r>
                      <a:r>
                        <a:rPr lang="ko-KR" altLang="en-US" sz="1000" u="none" strike="noStrike" dirty="0">
                          <a:effectLst/>
                        </a:rPr>
                        <a:t>파일명은 성명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생년월일</a:t>
                      </a:r>
                      <a:r>
                        <a:rPr lang="en-US" altLang="ko-KR" sz="1000" u="none" strike="noStrike" dirty="0">
                          <a:effectLst/>
                        </a:rPr>
                        <a:t>).doc</a:t>
                      </a:r>
                      <a:r>
                        <a:rPr lang="ko-KR" altLang="en-US" sz="1000" u="none" strike="noStrike" dirty="0">
                          <a:effectLst/>
                        </a:rPr>
                        <a:t>로 보내주시길 바랍니다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36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서류전형이 있습니까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서류 전형은 이력서의 일본어 능력과 대학전공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일본에서 취업하고자 의욕 등을 기준으로 판단합니다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12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서류전형에서 불합격하더라도 </a:t>
                      </a:r>
                      <a:br>
                        <a:rPr lang="ko-KR" altLang="en-US" sz="1050" u="none" strike="noStrike" dirty="0">
                          <a:effectLst/>
                        </a:rPr>
                      </a:br>
                      <a:r>
                        <a:rPr lang="ko-KR" altLang="en-US" sz="1050" u="none" strike="noStrike" dirty="0">
                          <a:effectLst/>
                        </a:rPr>
                        <a:t>일본유학 후 취업의 기회가 있는지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아까몽까이일본어학교에서는 </a:t>
                      </a:r>
                      <a:r>
                        <a:rPr lang="en-US" altLang="ko-KR" sz="1000" u="none" strike="noStrike" dirty="0">
                          <a:effectLst/>
                        </a:rPr>
                        <a:t>4</a:t>
                      </a:r>
                      <a:r>
                        <a:rPr lang="ko-KR" altLang="en-US" sz="1000" u="none" strike="noStrike" dirty="0">
                          <a:effectLst/>
                        </a:rPr>
                        <a:t>월과 </a:t>
                      </a:r>
                      <a:r>
                        <a:rPr lang="en-US" altLang="ko-KR" sz="1000" u="none" strike="noStrike" dirty="0">
                          <a:effectLst/>
                        </a:rPr>
                        <a:t>10</a:t>
                      </a:r>
                      <a:r>
                        <a:rPr lang="ko-KR" altLang="en-US" sz="1000" u="none" strike="noStrike" dirty="0">
                          <a:effectLst/>
                        </a:rPr>
                        <a:t>월 비즈니스취업클래스를 모집하고 있습니다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53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유학 상담은 한국 사무실을 찾아주시면 자세히 설명드리도록 하겠습니다</a:t>
                      </a:r>
                      <a:r>
                        <a:rPr lang="en-US" altLang="ko-KR" sz="1000" u="none" strike="noStrike" dirty="0">
                          <a:effectLst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6580" marR="6580" marT="6580" marB="0" anchor="ctr"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351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FAQ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55537242"/>
              </p:ext>
            </p:extLst>
          </p:nvPr>
        </p:nvGraphicFramePr>
        <p:xfrm>
          <a:off x="179512" y="836706"/>
          <a:ext cx="8856984" cy="590466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821357"/>
                <a:gridCol w="6035627"/>
              </a:tblGrid>
              <a:tr h="3254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질문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답변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2542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어느정도 경비가 필요합니까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</a:rPr>
                        <a:t>기본적으로 학비는 </a:t>
                      </a:r>
                      <a:r>
                        <a:rPr lang="en-US" altLang="ko-KR" sz="1050" u="none" strike="noStrike">
                          <a:effectLst/>
                        </a:rPr>
                        <a:t>6</a:t>
                      </a:r>
                      <a:r>
                        <a:rPr lang="ko-KR" altLang="en-US" sz="1050" u="none" strike="noStrike">
                          <a:effectLst/>
                        </a:rPr>
                        <a:t>개월 </a:t>
                      </a:r>
                      <a:r>
                        <a:rPr lang="en-US" altLang="ko-KR" sz="1050" u="none" strike="noStrike">
                          <a:effectLst/>
                        </a:rPr>
                        <a:t>47</a:t>
                      </a:r>
                      <a:r>
                        <a:rPr lang="ko-KR" altLang="en-US" sz="1050" u="none" strike="noStrike">
                          <a:effectLst/>
                        </a:rPr>
                        <a:t>만엔을 예상하고 있습니다</a:t>
                      </a:r>
                      <a:r>
                        <a:rPr lang="en-US" altLang="ko-KR" sz="1050" u="none" strike="noStrike">
                          <a:effectLst/>
                        </a:rPr>
                        <a:t>. (</a:t>
                      </a:r>
                      <a:r>
                        <a:rPr lang="ko-KR" altLang="en-US" sz="1050" u="none" strike="noStrike">
                          <a:effectLst/>
                        </a:rPr>
                        <a:t>입학금</a:t>
                      </a:r>
                      <a:r>
                        <a:rPr lang="en-US" altLang="ko-KR" sz="1050" u="none" strike="noStrike">
                          <a:effectLst/>
                        </a:rPr>
                        <a:t>, </a:t>
                      </a:r>
                      <a:r>
                        <a:rPr lang="ko-KR" altLang="en-US" sz="1050" u="none" strike="noStrike">
                          <a:effectLst/>
                        </a:rPr>
                        <a:t>선고료 포함</a:t>
                      </a:r>
                      <a:r>
                        <a:rPr lang="en-US" altLang="ko-KR" sz="1050" u="none" strike="noStrike">
                          <a:effectLst/>
                        </a:rPr>
                        <a:t>) </a:t>
                      </a:r>
                      <a:endParaRPr lang="en-US" altLang="ko-KR" sz="105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254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</a:rPr>
                        <a:t>유학생의 평균 월 지출액은 </a:t>
                      </a:r>
                      <a:r>
                        <a:rPr lang="en-US" altLang="ko-KR" sz="1050" u="none" strike="noStrike">
                          <a:effectLst/>
                        </a:rPr>
                        <a:t>10</a:t>
                      </a:r>
                      <a:r>
                        <a:rPr lang="ko-KR" altLang="en-US" sz="1050" u="none" strike="noStrike">
                          <a:effectLst/>
                        </a:rPr>
                        <a:t>만엔 정도이며</a:t>
                      </a:r>
                      <a:r>
                        <a:rPr lang="en-US" altLang="ko-KR" sz="1050" u="none" strike="noStrike">
                          <a:effectLst/>
                        </a:rPr>
                        <a:t>, </a:t>
                      </a:r>
                      <a:r>
                        <a:rPr lang="ko-KR" altLang="en-US" sz="1050" u="none" strike="noStrike">
                          <a:effectLst/>
                        </a:rPr>
                        <a:t>이 프로그램의 참가자의 경우 </a:t>
                      </a:r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93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</a:rPr>
                        <a:t>오후의 직무연수를 통해 월 </a:t>
                      </a:r>
                      <a:r>
                        <a:rPr lang="en-US" altLang="ko-KR" sz="1050" u="none" strike="noStrike">
                          <a:effectLst/>
                        </a:rPr>
                        <a:t>10</a:t>
                      </a:r>
                      <a:r>
                        <a:rPr lang="ko-KR" altLang="en-US" sz="1050" u="none" strike="noStrike">
                          <a:effectLst/>
                        </a:rPr>
                        <a:t>만엔 가량의 급여을 받을 수 있습니다</a:t>
                      </a:r>
                      <a:r>
                        <a:rPr lang="en-US" altLang="ko-KR" sz="1050" u="none" strike="noStrike">
                          <a:effectLst/>
                        </a:rPr>
                        <a:t>. </a:t>
                      </a:r>
                      <a:r>
                        <a:rPr lang="ko-KR" altLang="en-US" sz="1050" u="none" strike="noStrike">
                          <a:effectLst/>
                        </a:rPr>
                        <a:t>참고해 주시길 바랍니다</a:t>
                      </a:r>
                      <a:r>
                        <a:rPr lang="en-US" altLang="ko-KR" sz="1050" u="none" strike="noStrike">
                          <a:effectLst/>
                        </a:rPr>
                        <a:t>.</a:t>
                      </a:r>
                      <a:endParaRPr lang="en-US" altLang="ko-KR" sz="105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938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구인 기업은 어떤 업계의 어떤 업종입니까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여행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호텔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공항 서비스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의류 유통업의 회사가 주를 이루며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통역을 위주로한 판매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서비스직이 될 것입니다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8938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일본어 교육 기간은 어느정도 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기본적으로 </a:t>
                      </a:r>
                      <a:r>
                        <a:rPr lang="en-US" altLang="ko-KR" sz="1050" u="none" strike="noStrike" dirty="0">
                          <a:effectLst/>
                        </a:rPr>
                        <a:t>6</a:t>
                      </a:r>
                      <a:r>
                        <a:rPr lang="ko-KR" altLang="en-US" sz="1050" u="none" strike="noStrike" dirty="0">
                          <a:effectLst/>
                        </a:rPr>
                        <a:t>개월입니다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93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직무연수 후 일 했던 기업에서 취업이 되는 것입니까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이 프로그램은 연수하는 연수처와 취업처를 따로 구분하고 있습니다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r>
                        <a:rPr lang="ko-KR" altLang="en-US" sz="1050" u="none" strike="noStrike" dirty="0">
                          <a:effectLst/>
                        </a:rPr>
                        <a:t>연수를 받았던 기업에 스카우트 되어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893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정사원이 될 수도 있지만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그렇지 않은 경우도 있습니다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r>
                        <a:rPr lang="ko-KR" altLang="en-US" sz="1050" u="none" strike="noStrike" dirty="0">
                          <a:effectLst/>
                        </a:rPr>
                        <a:t>단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같은 업계 같은 업종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같은 직무를 기준으로 합니다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893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</a:rPr>
                        <a:t>이 프로그램을 통해 정사원으로 취업하고자 하는데</a:t>
                      </a:r>
                      <a:br>
                        <a:rPr lang="ko-KR" altLang="en-US" sz="1050" u="none" strike="noStrike">
                          <a:effectLst/>
                        </a:rPr>
                      </a:br>
                      <a:r>
                        <a:rPr lang="ko-KR" altLang="en-US" sz="1050" u="none" strike="noStrike">
                          <a:effectLst/>
                        </a:rPr>
                        <a:t>입사 전형에 대한 정보나 지원을 얻을 수 있는지</a:t>
                      </a:r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희망하는 업계에서 찾는 인재의 스킬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경험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인재상을 철저히 파악하고 있는 전문가가</a:t>
                      </a:r>
                      <a:r>
                        <a:rPr lang="en-US" altLang="ko-KR" sz="1050" u="none" strike="noStrike" dirty="0">
                          <a:effectLst/>
                        </a:rPr>
                        <a:t>,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376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이력서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지원 서류 작성은 물론 면접 준비 등을 지원합니다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938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희망기업에 취직이 될 확률은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처음 운영되는 파일럿 프로그램이기 때문에 아직 실적이 없습니다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r>
                        <a:rPr lang="ko-KR" altLang="en-US" sz="1050" u="none" strike="noStrike" dirty="0">
                          <a:effectLst/>
                        </a:rPr>
                        <a:t>다만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공동설명회 이후 선발된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893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응모자의 경우 가능성으로서는 </a:t>
                      </a:r>
                      <a:r>
                        <a:rPr lang="en-US" altLang="ko-KR" sz="1050" u="none" strike="noStrike" dirty="0">
                          <a:effectLst/>
                        </a:rPr>
                        <a:t>90%</a:t>
                      </a:r>
                      <a:r>
                        <a:rPr lang="ko-KR" altLang="en-US" sz="1050" u="none" strike="noStrike" dirty="0">
                          <a:effectLst/>
                        </a:rPr>
                        <a:t>이상을 목표로 하고 있습니다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 </a:t>
                      </a:r>
                      <a:r>
                        <a:rPr lang="ko-KR" altLang="en-US" sz="1050" u="none" strike="noStrike" dirty="0">
                          <a:effectLst/>
                        </a:rPr>
                        <a:t>현재 저희 학교에서 운영하고 있는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254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비즈니스취업클래스</a:t>
                      </a:r>
                      <a:r>
                        <a:rPr lang="en-US" altLang="ko-KR" sz="1050" u="none" strike="noStrike" dirty="0">
                          <a:effectLst/>
                        </a:rPr>
                        <a:t>(90%</a:t>
                      </a:r>
                      <a:r>
                        <a:rPr lang="ko-KR" altLang="en-US" sz="1050" u="none" strike="noStrike" dirty="0">
                          <a:effectLst/>
                        </a:rPr>
                        <a:t>이상</a:t>
                      </a:r>
                      <a:r>
                        <a:rPr lang="en-US" altLang="ko-KR" sz="1050" u="none" strike="noStrike" dirty="0">
                          <a:effectLst/>
                        </a:rPr>
                        <a:t>)</a:t>
                      </a:r>
                      <a:r>
                        <a:rPr lang="ko-KR" altLang="en-US" sz="1050" u="none" strike="noStrike" dirty="0">
                          <a:effectLst/>
                        </a:rPr>
                        <a:t>보다 취업률이 높을 것으로 예상하고 있습니다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  <a:tr h="3893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</a:rPr>
                        <a:t>희망하는 기업의 입사 전형에서 떨어진 경우에는</a:t>
                      </a:r>
                      <a:r>
                        <a:rPr lang="en-US" altLang="ko-KR" sz="1050" u="none" strike="noStrike">
                          <a:effectLst/>
                        </a:rPr>
                        <a:t>?</a:t>
                      </a:r>
                      <a:endParaRPr lang="en-US" altLang="ko-KR" sz="1050" b="0" i="0" u="none" strike="noStrike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아까몽까이는 물론 본 프로그램의 공동주최사인 히토커뮤니케이션즈가 연계하여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같은 업계</a:t>
                      </a:r>
                      <a:r>
                        <a:rPr lang="en-US" altLang="ko-KR" sz="1050" u="none" strike="noStrike" dirty="0">
                          <a:effectLst/>
                        </a:rPr>
                        <a:t>, </a:t>
                      </a:r>
                      <a:r>
                        <a:rPr lang="ko-KR" altLang="en-US" sz="1050" u="none" strike="noStrike" dirty="0">
                          <a:effectLst/>
                        </a:rPr>
                        <a:t>같은 업종의 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254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다른 기업과 매칭하여 취업 성공을 돕습니다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/>
                </a:tc>
              </a:tr>
              <a:tr h="38938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희망 기업 외에 일본에서 스스로 구직활동을 </a:t>
                      </a:r>
                      <a:endParaRPr lang="en-US" altLang="ko-KR" sz="105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ko-KR" altLang="en-US" sz="1050" u="none" strike="noStrike" dirty="0" smtClean="0">
                          <a:effectLst/>
                        </a:rPr>
                        <a:t>할 </a:t>
                      </a:r>
                      <a:r>
                        <a:rPr lang="ko-KR" altLang="en-US" sz="1050" u="none" strike="noStrike" dirty="0">
                          <a:effectLst/>
                        </a:rPr>
                        <a:t>수 있는지</a:t>
                      </a:r>
                      <a:r>
                        <a:rPr lang="en-US" altLang="ko-KR" sz="1050" u="none" strike="noStrike" dirty="0">
                          <a:effectLst/>
                        </a:rPr>
                        <a:t>?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</a:rPr>
                        <a:t>가능합니다</a:t>
                      </a:r>
                      <a:r>
                        <a:rPr lang="en-US" altLang="ko-KR" sz="1050" u="none" strike="noStrike" dirty="0">
                          <a:effectLst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Gulim"/>
                      </a:endParaRPr>
                    </a:p>
                  </a:txBody>
                  <a:tcPr marL="446" marR="446" marT="446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-74612" y="117179"/>
            <a:ext cx="557014" cy="4315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b="1" kern="1200">
                <a:solidFill>
                  <a:srgbClr val="836B5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009</a:t>
            </a:r>
          </a:p>
        </p:txBody>
      </p:sp>
    </p:spTree>
    <p:extLst>
      <p:ext uri="{BB962C8B-B14F-4D97-AF65-F5344CB8AC3E}">
        <p14:creationId xmlns:p14="http://schemas.microsoft.com/office/powerpoint/2010/main" val="3739404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Calibri Light"/>
        <a:ea typeface="NanumBarunGothic"/>
        <a:cs typeface=""/>
      </a:majorFont>
      <a:minorFont>
        <a:latin typeface="Calibri"/>
        <a:ea typeface="NanumBarun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940</Words>
  <Application>Microsoft Office PowerPoint</Application>
  <PresentationFormat>画面に合わせる (4:3)</PresentationFormat>
  <Paragraphs>189</Paragraphs>
  <Slides>11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Arial</vt:lpstr>
      <vt:lpstr>ＭＳ Ｐゴシック</vt:lpstr>
      <vt:lpstr>Gulim</vt:lpstr>
      <vt:lpstr>Calibri Light</vt:lpstr>
      <vt:lpstr>MS Mincho</vt:lpstr>
      <vt:lpstr>NanumBarunGothic</vt:lpstr>
      <vt:lpstr>Calibri</vt:lpstr>
      <vt:lpstr>Office ​​テーマ</vt:lpstr>
      <vt:lpstr>일본기업 직무체험 </vt:lpstr>
      <vt:lpstr>프로그램 소개</vt:lpstr>
      <vt:lpstr>에이전트 소개</vt:lpstr>
      <vt:lpstr>연수에서 취업까지</vt:lpstr>
      <vt:lpstr>스카우트 제의를 위한 평가 내용</vt:lpstr>
      <vt:lpstr>구인 업계 정보</vt:lpstr>
      <vt:lpstr>정사원 근무조건</vt:lpstr>
      <vt:lpstr>모집 대상</vt:lpstr>
      <vt:lpstr>모집 일정</vt:lpstr>
      <vt:lpstr>FAQ</vt:lpstr>
      <vt:lpstr>FAQ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honko-jimu2</dc:creator>
  <cp:lastModifiedBy>honko-jimu2</cp:lastModifiedBy>
  <cp:revision>138</cp:revision>
  <cp:lastPrinted>2017-08-28T07:03:10Z</cp:lastPrinted>
  <dcterms:created xsi:type="dcterms:W3CDTF">2017-08-17T23:52:05Z</dcterms:created>
  <dcterms:modified xsi:type="dcterms:W3CDTF">2017-08-29T06:33:11Z</dcterms:modified>
</cp:coreProperties>
</file>