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02" r:id="rId1"/>
  </p:sldMasterIdLst>
  <p:notesMasterIdLst>
    <p:notesMasterId r:id="rId44"/>
  </p:notesMasterIdLst>
  <p:handoutMasterIdLst>
    <p:handoutMasterId r:id="rId45"/>
  </p:handoutMasterIdLst>
  <p:sldIdLst>
    <p:sldId id="269" r:id="rId2"/>
    <p:sldId id="271" r:id="rId3"/>
    <p:sldId id="405" r:id="rId4"/>
    <p:sldId id="346" r:id="rId5"/>
    <p:sldId id="332" r:id="rId6"/>
    <p:sldId id="406" r:id="rId7"/>
    <p:sldId id="347" r:id="rId8"/>
    <p:sldId id="348" r:id="rId9"/>
    <p:sldId id="349" r:id="rId10"/>
    <p:sldId id="350" r:id="rId11"/>
    <p:sldId id="375" r:id="rId12"/>
    <p:sldId id="380" r:id="rId13"/>
    <p:sldId id="379" r:id="rId14"/>
    <p:sldId id="362" r:id="rId15"/>
    <p:sldId id="363" r:id="rId16"/>
    <p:sldId id="376" r:id="rId17"/>
    <p:sldId id="366" r:id="rId18"/>
    <p:sldId id="399" r:id="rId19"/>
    <p:sldId id="377" r:id="rId20"/>
    <p:sldId id="378" r:id="rId21"/>
    <p:sldId id="370" r:id="rId22"/>
    <p:sldId id="371" r:id="rId23"/>
    <p:sldId id="372" r:id="rId24"/>
    <p:sldId id="373" r:id="rId25"/>
    <p:sldId id="301" r:id="rId26"/>
    <p:sldId id="393" r:id="rId27"/>
    <p:sldId id="308" r:id="rId28"/>
    <p:sldId id="395" r:id="rId29"/>
    <p:sldId id="402" r:id="rId30"/>
    <p:sldId id="404" r:id="rId31"/>
    <p:sldId id="305" r:id="rId32"/>
    <p:sldId id="314" r:id="rId33"/>
    <p:sldId id="315" r:id="rId34"/>
    <p:sldId id="316" r:id="rId35"/>
    <p:sldId id="303" r:id="rId36"/>
    <p:sldId id="307" r:id="rId37"/>
    <p:sldId id="318" r:id="rId38"/>
    <p:sldId id="319" r:id="rId39"/>
    <p:sldId id="320" r:id="rId40"/>
    <p:sldId id="392" r:id="rId41"/>
    <p:sldId id="408" r:id="rId42"/>
    <p:sldId id="398" r:id="rId43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6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5511" userDrawn="1">
          <p15:clr>
            <a:srgbClr val="A4A3A4"/>
          </p15:clr>
        </p15:guide>
        <p15:guide id="6" orient="horz" pos="3430" userDrawn="1">
          <p15:clr>
            <a:srgbClr val="A4A3A4"/>
          </p15:clr>
        </p15:guide>
        <p15:guide id="7" orient="horz" pos="890" userDrawn="1">
          <p15:clr>
            <a:srgbClr val="A4A3A4"/>
          </p15:clr>
        </p15:guide>
        <p15:guide id="8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341A9"/>
    <a:srgbClr val="D44177"/>
    <a:srgbClr val="FF66FF"/>
    <a:srgbClr val="FF00FF"/>
    <a:srgbClr val="33CCFF"/>
    <a:srgbClr val="0E6B90"/>
    <a:srgbClr val="052735"/>
    <a:srgbClr val="37D4FF"/>
    <a:srgbClr val="9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2" autoAdjust="0"/>
    <p:restoredTop sz="95283" autoAdjust="0"/>
  </p:normalViewPr>
  <p:slideViewPr>
    <p:cSldViewPr showGuides="1">
      <p:cViewPr varScale="1">
        <p:scale>
          <a:sx n="107" d="100"/>
          <a:sy n="107" d="100"/>
        </p:scale>
        <p:origin x="108" y="138"/>
      </p:cViewPr>
      <p:guideLst>
        <p:guide orient="horz" pos="2160"/>
        <p:guide pos="68"/>
        <p:guide pos="2880"/>
        <p:guide pos="5511"/>
        <p:guide orient="horz" pos="3430"/>
        <p:guide orient="horz" pos="890"/>
        <p:guide pos="5556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D6848606-EDC9-42B3-8BE9-CD8146F17386}" type="datetimeFigureOut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F1D73F4A-AF28-46BB-BEFB-0B51111B61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1630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CA412CD-2A21-4426-8319-5D7393BB96BF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D77C4073-6FB3-4D2C-9AF2-2229580981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74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4073-6FB3-4D2C-9AF2-2229580981A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4057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4073-6FB3-4D2C-9AF2-2229580981A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70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307D-C940-4963-9367-482BE6362A0D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88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219E-EBAE-495A-B7F3-44659A434977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9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D3E-7F45-4ED5-997C-946C680BF307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35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1CE1-9F9E-4ABA-8D03-9768B2E6E213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0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95304-D958-4AA4-AD9E-13868BD83327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02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985A-7687-4035-9B8F-D791BA13E3CC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85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50AB-E056-4DE7-97E2-EE024185ABC2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88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D76-FFDE-4809-A2EE-263E7EF31F86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56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FA1E-8697-4B4F-8D49-975B53758FDD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529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7E21E-B57D-44BA-9F7A-A34FAEB71946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83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07317-1B26-422C-B020-B4BC5007E99A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45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BB5EB"/>
            </a:gs>
            <a:gs pos="100000">
              <a:srgbClr val="37D4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AC569-B5E3-4A0D-A706-786C46939E62}" type="datetime1">
              <a:rPr lang="ko-KR" altLang="en-US" smtClean="0"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781FD-F48D-4723-8965-D920426B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20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64130"/>
            <a:ext cx="9342090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그룹 4"/>
          <p:cNvGrpSpPr/>
          <p:nvPr/>
        </p:nvGrpSpPr>
        <p:grpSpPr>
          <a:xfrm>
            <a:off x="611560" y="1772816"/>
            <a:ext cx="2016223" cy="461665"/>
            <a:chOff x="842198" y="1586090"/>
            <a:chExt cx="4365963" cy="461665"/>
          </a:xfrm>
        </p:grpSpPr>
        <p:sp>
          <p:nvSpPr>
            <p:cNvPr id="54" name="TextBox 18"/>
            <p:cNvSpPr txBox="1"/>
            <p:nvPr/>
          </p:nvSpPr>
          <p:spPr>
            <a:xfrm>
              <a:off x="842198" y="1586090"/>
              <a:ext cx="4365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b="1" spc="-1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2020</a:t>
              </a:r>
              <a:r>
                <a:rPr lang="ko-KR" altLang="en-US" sz="2400" b="1" spc="-1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학년도</a:t>
              </a:r>
              <a:endParaRPr lang="ko-KR" altLang="en-US" sz="2400" b="1" spc="-1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cxnSp>
          <p:nvCxnSpPr>
            <p:cNvPr id="60" name="직선 연결선 59"/>
            <p:cNvCxnSpPr/>
            <p:nvPr/>
          </p:nvCxnSpPr>
          <p:spPr>
            <a:xfrm>
              <a:off x="1065421" y="2037302"/>
              <a:ext cx="3389089" cy="0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직사각형 3"/>
          <p:cNvSpPr/>
          <p:nvPr/>
        </p:nvSpPr>
        <p:spPr>
          <a:xfrm>
            <a:off x="0" y="2378497"/>
            <a:ext cx="914400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688931" y="2791090"/>
            <a:ext cx="7956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8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국가근로장학사업 사전교육</a:t>
            </a:r>
            <a:endParaRPr lang="ko-KR" altLang="en-US" sz="48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Picture 3" descr="C:\Users\p_wowns\Desktop\colorcop (1)\기본형 시그니처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6742"/>
            <a:ext cx="2030361" cy="5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7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목차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5496" y="1412776"/>
            <a:ext cx="8496944" cy="4361486"/>
            <a:chOff x="35496" y="1412776"/>
            <a:chExt cx="8496944" cy="4361486"/>
          </a:xfrm>
        </p:grpSpPr>
        <p:grpSp>
          <p:nvGrpSpPr>
            <p:cNvPr id="8" name="그룹 7"/>
            <p:cNvGrpSpPr/>
            <p:nvPr/>
          </p:nvGrpSpPr>
          <p:grpSpPr>
            <a:xfrm>
              <a:off x="1043607" y="1412776"/>
              <a:ext cx="7488833" cy="4361486"/>
              <a:chOff x="827584" y="1634697"/>
              <a:chExt cx="7488833" cy="4361486"/>
            </a:xfrm>
          </p:grpSpPr>
          <p:sp>
            <p:nvSpPr>
              <p:cNvPr id="11" name="순서도: 대체 처리 10"/>
              <p:cNvSpPr/>
              <p:nvPr/>
            </p:nvSpPr>
            <p:spPr>
              <a:xfrm>
                <a:off x="1441998" y="1634697"/>
                <a:ext cx="6874419" cy="623240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spcFirstLastPara="0" vert="horz" wrap="square" lIns="494697" tIns="60960" rIns="1080000" bIns="60960" numCol="1" spcCol="1270" anchor="ctr" anchorCtr="0">
                <a:noAutofit/>
              </a:bodyPr>
              <a:lstStyle/>
              <a:p>
                <a:pPr lvl="0" algn="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400" b="1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사업개요</a:t>
                </a:r>
                <a:endParaRPr lang="ko-KR" altLang="en-U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2" name="순서도: 지연 11"/>
              <p:cNvSpPr/>
              <p:nvPr/>
            </p:nvSpPr>
            <p:spPr>
              <a:xfrm rot="10800000">
                <a:off x="831220" y="1635776"/>
                <a:ext cx="681006" cy="612000"/>
              </a:xfrm>
              <a:prstGeom prst="flowChartDelay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순서도: 대체 처리 12"/>
              <p:cNvSpPr/>
              <p:nvPr/>
            </p:nvSpPr>
            <p:spPr>
              <a:xfrm>
                <a:off x="2000200" y="2569259"/>
                <a:ext cx="6316217" cy="623240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spcFirstLastPara="0" vert="horz" wrap="square" lIns="494697" tIns="60960" rIns="1080000" bIns="60960" numCol="1" spcCol="1270" anchor="ctr" anchorCtr="0">
                <a:noAutofit/>
              </a:bodyPr>
              <a:lstStyle/>
              <a:p>
                <a:pPr lvl="0" algn="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400" b="1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근로진행 절차</a:t>
                </a:r>
                <a:endParaRPr lang="ko-KR" altLang="en-U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4" name="순서도: 지연 13"/>
              <p:cNvSpPr/>
              <p:nvPr/>
            </p:nvSpPr>
            <p:spPr>
              <a:xfrm rot="10800000">
                <a:off x="1403648" y="2561459"/>
                <a:ext cx="681006" cy="631039"/>
              </a:xfrm>
              <a:prstGeom prst="flowChartDelay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순서도: 대체 처리 14"/>
              <p:cNvSpPr/>
              <p:nvPr/>
            </p:nvSpPr>
            <p:spPr>
              <a:xfrm>
                <a:off x="2583558" y="3503820"/>
                <a:ext cx="5732858" cy="623240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spcFirstLastPara="0" vert="horz" wrap="square" lIns="494697" tIns="60960" rIns="1080000" bIns="60960" numCol="1" spcCol="1270" anchor="ctr" anchorCtr="0">
                <a:noAutofit/>
              </a:bodyPr>
              <a:lstStyle/>
              <a:p>
                <a:pPr lvl="0" algn="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400" b="1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장학생 유의사항</a:t>
                </a:r>
                <a:endParaRPr lang="ko-KR" altLang="en-U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6" name="순서도: 지연 15"/>
              <p:cNvSpPr/>
              <p:nvPr/>
            </p:nvSpPr>
            <p:spPr>
              <a:xfrm rot="10800000">
                <a:off x="1979713" y="3504899"/>
                <a:ext cx="681006" cy="612000"/>
              </a:xfrm>
              <a:prstGeom prst="flowChartDelay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순서도: 대체 처리 16"/>
              <p:cNvSpPr/>
              <p:nvPr/>
            </p:nvSpPr>
            <p:spPr>
              <a:xfrm>
                <a:off x="2000200" y="4438382"/>
                <a:ext cx="6316217" cy="623240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spcFirstLastPara="0" vert="horz" wrap="square" lIns="494697" tIns="60960" rIns="1080000" bIns="60960" numCol="1" spcCol="1270" anchor="ctr" anchorCtr="0">
                <a:noAutofit/>
              </a:bodyPr>
              <a:lstStyle/>
              <a:p>
                <a:pPr lvl="0" algn="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400" b="1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방학 집중근로 프로그램 안내</a:t>
                </a:r>
                <a:endParaRPr lang="ko-KR" altLang="en-U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8" name="순서도: 지연 17"/>
              <p:cNvSpPr/>
              <p:nvPr/>
            </p:nvSpPr>
            <p:spPr>
              <a:xfrm rot="10800000">
                <a:off x="1403648" y="4439461"/>
                <a:ext cx="681006" cy="612000"/>
              </a:xfrm>
              <a:prstGeom prst="flowChartDelay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순서도: 대체 처리 18"/>
              <p:cNvSpPr/>
              <p:nvPr/>
            </p:nvSpPr>
            <p:spPr>
              <a:xfrm>
                <a:off x="1441998" y="5372943"/>
                <a:ext cx="6874419" cy="623240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spcFirstLastPara="0" vert="horz" wrap="square" lIns="494697" tIns="60960" rIns="1080000" bIns="60960" numCol="1" spcCol="1270" anchor="ctr" anchorCtr="0">
                <a:noAutofit/>
              </a:bodyPr>
              <a:lstStyle/>
              <a:p>
                <a:pPr lvl="0" algn="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400" b="1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장학생 사고 예방 및 처리절차</a:t>
                </a:r>
                <a:endParaRPr lang="ko-KR" altLang="en-U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20" name="순서도: 지연 19"/>
              <p:cNvSpPr/>
              <p:nvPr/>
            </p:nvSpPr>
            <p:spPr>
              <a:xfrm rot="10800000">
                <a:off x="827584" y="5374022"/>
                <a:ext cx="681006" cy="612000"/>
              </a:xfrm>
              <a:prstGeom prst="flowChartDelay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pic>
            <p:nvPicPr>
              <p:cNvPr id="23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895439" y="1724779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1475546" y="2663416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2042401" y="3606514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895439" y="5485509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1475545" y="4550948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35496" y="3133417"/>
              <a:ext cx="19771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0" b="1" dirty="0" smtClean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목차</a:t>
              </a:r>
              <a:endParaRPr lang="ko-KR" altLang="en-US" sz="6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84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60016" y="116632"/>
            <a:ext cx="8856984" cy="6588966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143508" y="495300"/>
              <a:ext cx="8856984" cy="6246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6200000" rotWithShape="0">
                <a:srgbClr val="0A4C66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42113" y="1855138"/>
            <a:ext cx="8274887" cy="2870006"/>
            <a:chOff x="1852711" y="2716974"/>
            <a:chExt cx="7164289" cy="1969116"/>
          </a:xfrm>
        </p:grpSpPr>
        <p:sp>
          <p:nvSpPr>
            <p:cNvPr id="36" name="TextBox 35"/>
            <p:cNvSpPr txBox="1"/>
            <p:nvPr/>
          </p:nvSpPr>
          <p:spPr>
            <a:xfrm>
              <a:off x="1852712" y="2716974"/>
              <a:ext cx="6363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가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.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운영기간</a:t>
              </a:r>
              <a:r>
                <a:rPr lang="ko-KR" altLang="en-US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: 2020. 3. 2.(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월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 ~ 2020. 8. 31.(</a:t>
              </a:r>
              <a:r>
                <a:rPr lang="ko-KR" altLang="en-US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월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852711" y="3118340"/>
              <a:ext cx="7164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나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.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제한사항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r>
                <a:rPr lang="en-US" altLang="ko-KR" sz="13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-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진행중인 근로 중단 후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타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국가근로</a:t>
              </a:r>
              <a:r>
                <a:rPr lang="ko-KR" altLang="en-US" sz="13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및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교내근로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프로그램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참여불가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지원시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탈락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</a:t>
              </a:r>
            </a:p>
            <a:p>
              <a:r>
                <a:rPr lang="en-US" altLang="ko-KR" sz="13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-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단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근로가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학기중으로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제한되는 장애학생도우미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청소근로는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지원가능</a:t>
              </a:r>
              <a:endParaRPr lang="ko-KR" altLang="en-US" sz="1300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852711" y="3839704"/>
              <a:ext cx="7039769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다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.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근무시간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-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교내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국가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 :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학기중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주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15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/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방학중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주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20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시간</a:t>
              </a:r>
              <a:endPara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- 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교외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국가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 :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학기중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주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20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/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방학중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주</a:t>
              </a:r>
              <a:r>
                <a:rPr lang="en-US" altLang="ko-KR" sz="13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20</a:t>
              </a:r>
              <a:r>
                <a:rPr lang="ko-KR" altLang="en-US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변동시</a:t>
              </a:r>
              <a:r>
                <a:rPr lang="ko-KR" altLang="en-US" sz="13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3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개별알림</a:t>
              </a:r>
              <a:r>
                <a:rPr lang="en-US" altLang="ko-KR" sz="13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</a:t>
              </a:r>
              <a:endParaRPr lang="ko-KR" altLang="en-US" sz="1300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76" name="순서도: 대체 처리 75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01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77" name="순서도: 병합 76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313894" y="980728"/>
            <a:ext cx="556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사업개요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29" name="순서도: 수동 입력 28"/>
          <p:cNvSpPr/>
          <p:nvPr/>
        </p:nvSpPr>
        <p:spPr>
          <a:xfrm rot="5400000" flipV="1">
            <a:off x="7148230" y="-983670"/>
            <a:ext cx="716192" cy="2988332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prstClr val="white"/>
                </a:solidFill>
                <a:latin typeface="+mn-ea"/>
              </a:rPr>
              <a:t>ㅇㅁㄴㅇㄴㅇ</a:t>
            </a:r>
            <a:endParaRPr lang="ko-KR" altLang="en-US" b="1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국가근로장학금이란</a:t>
            </a:r>
            <a:r>
              <a:rPr lang="en-US" altLang="ko-KR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?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4" name="TextBox 18"/>
          <p:cNvSpPr txBox="1"/>
          <p:nvPr/>
        </p:nvSpPr>
        <p:spPr>
          <a:xfrm>
            <a:off x="6588224" y="123171"/>
            <a:ext cx="245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국가근로장학사업</a:t>
            </a:r>
            <a:endParaRPr lang="ko-KR" altLang="en-US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742113" y="4581128"/>
            <a:ext cx="813106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라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.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장학금액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교내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국가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) :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시간당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9,000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원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한국장학재단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80%,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대학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20%)</a:t>
            </a:r>
          </a:p>
          <a:p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-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교외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국가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) :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시간당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11,150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원</a:t>
            </a:r>
            <a:endParaRPr lang="ko-KR" altLang="en-US" sz="13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1416" y="5661248"/>
            <a:ext cx="8131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마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.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학기당 최대 근로시간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: 450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시간 이내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단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취업연계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장애학생도우미 유형 예외</a:t>
            </a:r>
            <a:endParaRPr lang="ko-KR" altLang="en-US" sz="13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312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9572" y="3140968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근로 진행절차</a:t>
            </a:r>
            <a:endParaRPr lang="en-US" altLang="ko-KR" sz="40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37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64075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539552" y="620688"/>
            <a:ext cx="6912768" cy="864096"/>
            <a:chOff x="539552" y="980728"/>
            <a:chExt cx="6312912" cy="864096"/>
          </a:xfrm>
        </p:grpSpPr>
        <p:grpSp>
          <p:nvGrpSpPr>
            <p:cNvPr id="29" name="그룹 28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</p:grpSpPr>
          <p:sp>
            <p:nvSpPr>
              <p:cNvPr id="30" name="순서도: 대체 처리 29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solidFill>
                <a:srgbClr val="37D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31" name="순서도: 병합 30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solidFill>
                <a:srgbClr val="37D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313893" y="980728"/>
              <a:ext cx="5538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37D4FF"/>
                  </a:solidFill>
                  <a:latin typeface="+mn-ea"/>
                </a:rPr>
                <a:t>국가근로는 이렇게 진행됩니다</a:t>
              </a:r>
              <a:endParaRPr lang="ko-KR" altLang="en-US" sz="3200" b="1" spc="-300" dirty="0">
                <a:solidFill>
                  <a:srgbClr val="37D4FF"/>
                </a:solidFill>
                <a:latin typeface="+mn-ea"/>
              </a:endParaRPr>
            </a:p>
          </p:txBody>
        </p:sp>
      </p:grpSp>
      <p:sp>
        <p:nvSpPr>
          <p:cNvPr id="75" name="TextBox 18"/>
          <p:cNvSpPr txBox="1"/>
          <p:nvPr/>
        </p:nvSpPr>
        <p:spPr>
          <a:xfrm>
            <a:off x="7361959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진행절차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>
          <a:xfrm>
            <a:off x="6323832" y="5944195"/>
            <a:ext cx="2057400" cy="365125"/>
          </a:xfrm>
        </p:spPr>
        <p:txBody>
          <a:bodyPr/>
          <a:lstStyle/>
          <a:p>
            <a:fld id="{208781FD-F48D-4723-8965-D920426B4974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672642" y="5016647"/>
            <a:ext cx="7651440" cy="1149797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94AFC95-2FBE-4E07-854A-01826462AB28}"/>
              </a:ext>
            </a:extLst>
          </p:cNvPr>
          <p:cNvSpPr txBox="1"/>
          <p:nvPr/>
        </p:nvSpPr>
        <p:spPr>
          <a:xfrm>
            <a:off x="818972" y="5038246"/>
            <a:ext cx="792949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u="sng" dirty="0" smtClean="0">
                <a:ea typeface="맑은 고딕" panose="020B0503020000020004" pitchFamily="50" charset="-127"/>
              </a:rPr>
              <a:t>※ </a:t>
            </a:r>
            <a:r>
              <a:rPr lang="ko-KR" altLang="en-US" sz="1400" u="sng" dirty="0" smtClean="0">
                <a:ea typeface="나눔스퀘어 Bold" panose="020B0600000101010101" pitchFamily="50" charset="-127"/>
              </a:rPr>
              <a:t>출근부 입력을 위해서는 다음의 </a:t>
            </a:r>
            <a:r>
              <a:rPr lang="en-US" altLang="ko-KR" sz="1400" u="sng" dirty="0" smtClean="0">
                <a:ea typeface="나눔스퀘어 Bold" panose="020B0600000101010101" pitchFamily="50" charset="-127"/>
              </a:rPr>
              <a:t>5</a:t>
            </a:r>
            <a:r>
              <a:rPr lang="ko-KR" altLang="en-US" sz="1400" u="sng" dirty="0" smtClean="0">
                <a:ea typeface="나눔스퀘어 Bold" panose="020B0600000101010101" pitchFamily="50" charset="-127"/>
              </a:rPr>
              <a:t>가지를 완료하여야 합니다</a:t>
            </a:r>
            <a:r>
              <a:rPr lang="en-US" altLang="ko-KR" sz="1400" u="sng" dirty="0" smtClean="0">
                <a:ea typeface="나눔스퀘어 Bold" panose="020B0600000101010101" pitchFamily="50" charset="-127"/>
              </a:rPr>
              <a:t>. </a:t>
            </a:r>
            <a:endParaRPr lang="en-US" altLang="ko-KR" sz="1400" u="sng" dirty="0"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ea typeface="나눔스퀘어 Bold" panose="020B0600000101010101" pitchFamily="50" charset="-127"/>
              </a:rPr>
              <a:t>① </a:t>
            </a:r>
            <a:r>
              <a:rPr lang="ko-KR" altLang="en-US" sz="1400" dirty="0" smtClean="0">
                <a:ea typeface="나눔스퀘어 Bold" panose="020B0600000101010101" pitchFamily="50" charset="-127"/>
              </a:rPr>
              <a:t>서약서 </a:t>
            </a:r>
            <a:r>
              <a:rPr lang="en-US" altLang="ko-KR" sz="1400" dirty="0">
                <a:ea typeface="나눔스퀘어 Bold" panose="020B0600000101010101" pitchFamily="50" charset="-127"/>
              </a:rPr>
              <a:t> </a:t>
            </a:r>
            <a:r>
              <a:rPr lang="en-US" altLang="ko-KR" sz="1400" dirty="0" smtClean="0">
                <a:ea typeface="나눔스퀘어 Bold" panose="020B0600000101010101" pitchFamily="50" charset="-127"/>
              </a:rPr>
              <a:t>  </a:t>
            </a:r>
            <a:r>
              <a:rPr lang="ko-KR" altLang="en-US" sz="1400" dirty="0" smtClean="0">
                <a:ea typeface="나눔스퀘어 Bold" panose="020B0600000101010101" pitchFamily="50" charset="-127"/>
              </a:rPr>
              <a:t>② 사이버 오리엔테이션   </a:t>
            </a:r>
            <a:r>
              <a:rPr lang="ko-KR" altLang="en-US" sz="1400" dirty="0">
                <a:ea typeface="나눔스퀘어 Bold" panose="020B0600000101010101" pitchFamily="50" charset="-127"/>
              </a:rPr>
              <a:t>③ </a:t>
            </a:r>
            <a:r>
              <a:rPr lang="ko-KR" altLang="en-US" sz="1400" dirty="0" err="1">
                <a:ea typeface="나눔스퀘어 Bold" panose="020B0600000101010101" pitchFamily="50" charset="-127"/>
              </a:rPr>
              <a:t>학업시간표</a:t>
            </a:r>
            <a:r>
              <a:rPr lang="ko-KR" altLang="en-US" sz="1400" dirty="0">
                <a:ea typeface="나눔스퀘어 Bold" panose="020B0600000101010101" pitchFamily="50" charset="-127"/>
              </a:rPr>
              <a:t> </a:t>
            </a:r>
            <a:r>
              <a:rPr lang="ko-KR" altLang="en-US" sz="1400" dirty="0" smtClean="0">
                <a:ea typeface="나눔스퀘어 Bold" panose="020B0600000101010101" pitchFamily="50" charset="-127"/>
              </a:rPr>
              <a:t>등록   </a:t>
            </a:r>
            <a:r>
              <a:rPr lang="en-US" altLang="ko-KR" sz="1400" dirty="0">
                <a:ea typeface="나눔스퀘어 Bold" panose="020B0600000101010101" pitchFamily="50" charset="-127"/>
              </a:rPr>
              <a:t>④ </a:t>
            </a:r>
            <a:r>
              <a:rPr lang="ko-KR" altLang="en-US" sz="1400" dirty="0" err="1">
                <a:ea typeface="나눔스퀘어 Bold" panose="020B0600000101010101" pitchFamily="50" charset="-127"/>
              </a:rPr>
              <a:t>업무계획서</a:t>
            </a:r>
            <a:r>
              <a:rPr lang="ko-KR" altLang="en-US" sz="1400" dirty="0">
                <a:ea typeface="나눔스퀘어 Bold" panose="020B0600000101010101" pitchFamily="50" charset="-127"/>
              </a:rPr>
              <a:t> 작성 및 </a:t>
            </a:r>
            <a:r>
              <a:rPr lang="ko-KR" altLang="en-US" sz="1400" dirty="0" smtClean="0">
                <a:ea typeface="나눔스퀘어 Bold" panose="020B0600000101010101" pitchFamily="50" charset="-127"/>
              </a:rPr>
              <a:t>제출  </a:t>
            </a:r>
            <a:endParaRPr lang="en-US" altLang="ko-KR" sz="1400" dirty="0" smtClean="0"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ea typeface="나눔스퀘어 Bold" panose="020B0600000101010101" pitchFamily="50" charset="-127"/>
              </a:rPr>
              <a:t>⑤ </a:t>
            </a:r>
            <a:r>
              <a:rPr lang="ko-KR" altLang="en-US" sz="1400" dirty="0">
                <a:ea typeface="나눔스퀘어 Bold" panose="020B0600000101010101" pitchFamily="50" charset="-127"/>
              </a:rPr>
              <a:t>안전</a:t>
            </a:r>
            <a:r>
              <a:rPr lang="en-US" altLang="ko-KR" sz="1400" dirty="0">
                <a:ea typeface="나눔스퀘어 Bold" panose="020B0600000101010101" pitchFamily="50" charset="-127"/>
              </a:rPr>
              <a:t>/</a:t>
            </a:r>
            <a:r>
              <a:rPr lang="ko-KR" altLang="en-US" sz="1400" dirty="0" err="1">
                <a:ea typeface="나눔스퀘어 Bold" panose="020B0600000101010101" pitchFamily="50" charset="-127"/>
              </a:rPr>
              <a:t>부정근로</a:t>
            </a:r>
            <a:r>
              <a:rPr lang="ko-KR" altLang="en-US" sz="1400" dirty="0">
                <a:ea typeface="나눔스퀘어 Bold" panose="020B0600000101010101" pitchFamily="50" charset="-127"/>
              </a:rPr>
              <a:t> 예방교육 </a:t>
            </a:r>
            <a:r>
              <a:rPr lang="ko-KR" altLang="en-US" sz="1400" dirty="0" err="1">
                <a:ea typeface="나눔스퀘어 Bold" panose="020B0600000101010101" pitchFamily="50" charset="-127"/>
              </a:rPr>
              <a:t>이수보고서</a:t>
            </a:r>
            <a:r>
              <a:rPr lang="ko-KR" altLang="en-US" sz="1400" dirty="0">
                <a:ea typeface="나눔스퀘어 Bold" panose="020B0600000101010101" pitchFamily="50" charset="-127"/>
              </a:rPr>
              <a:t> 작성 및 </a:t>
            </a:r>
            <a:r>
              <a:rPr lang="ko-KR" altLang="en-US" sz="1400" dirty="0" smtClean="0">
                <a:ea typeface="나눔스퀘어 Bold" panose="020B0600000101010101" pitchFamily="50" charset="-127"/>
              </a:rPr>
              <a:t>제출</a:t>
            </a:r>
            <a:endParaRPr lang="en-US" altLang="ko-KR" sz="1400" dirty="0" smtClean="0">
              <a:ea typeface="나눔스퀘어 Bold" panose="020B0600000101010101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599381" y="1472927"/>
            <a:ext cx="6061087" cy="3324225"/>
            <a:chOff x="1599381" y="1472927"/>
            <a:chExt cx="6061087" cy="3324225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9381" y="1472927"/>
              <a:ext cx="6061087" cy="332422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4028844" y="4345888"/>
              <a:ext cx="10472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spc="-300" dirty="0" smtClean="0">
                  <a:solidFill>
                    <a:srgbClr val="37D4FF"/>
                  </a:solidFill>
                  <a:latin typeface="+mn-ea"/>
                </a:rPr>
                <a:t>(3</a:t>
              </a:r>
              <a:r>
                <a:rPr lang="ko-KR" altLang="en-US" sz="1400" b="1" spc="-300" dirty="0" smtClean="0">
                  <a:solidFill>
                    <a:srgbClr val="37D4FF"/>
                  </a:solidFill>
                  <a:latin typeface="+mn-ea"/>
                </a:rPr>
                <a:t>일 이내 즉시</a:t>
              </a:r>
              <a:r>
                <a:rPr lang="en-US" altLang="ko-KR" sz="1400" b="1" spc="-300" dirty="0" smtClean="0">
                  <a:solidFill>
                    <a:srgbClr val="37D4FF"/>
                  </a:solidFill>
                  <a:latin typeface="+mn-ea"/>
                </a:rPr>
                <a:t>)</a:t>
              </a:r>
              <a:endParaRPr lang="ko-KR" altLang="en-US" sz="1400" b="1" spc="-300" dirty="0">
                <a:solidFill>
                  <a:srgbClr val="37D4FF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85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60016" y="116632"/>
            <a:ext cx="8856984" cy="6588966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143508" y="495300"/>
              <a:ext cx="8856984" cy="6246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6200000" rotWithShape="0">
                <a:srgbClr val="0A4C66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42113" y="1855139"/>
            <a:ext cx="8131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가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.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국가근로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운영일정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①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국가근로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선발 확인 및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면담진행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②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서약서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/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사이버 오리엔테이션 이수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③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학업시간표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입력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: ~3/20(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금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)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까지 입력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 *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단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, 3/2~3/13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일까지 시간표와 별개로 근로하는 경우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, ① ~3/13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까지 임의의 시간표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토요일 오후 등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작성 후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, ② 3/16~3/20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까지 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20-1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학기 시간표로 수정</a:t>
            </a:r>
            <a:endParaRPr lang="en-US" altLang="ko-KR" sz="1600" b="1" dirty="0" smtClean="0">
              <a:solidFill>
                <a:srgbClr val="FF0000"/>
              </a:solidFill>
              <a:latin typeface="+mn-ea"/>
            </a:endParaRPr>
          </a:p>
          <a:p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 ④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업무계획서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및 안전교육이수보고서 입력 및 제출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   (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계획서 승인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각 부서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기관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)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의 담당자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)</a:t>
            </a:r>
          </a:p>
          <a:p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⑤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출근부 입력</a:t>
            </a: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온라인 출근부 작성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76" name="순서도: 대체 처리 75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77" name="순서도: 병합 76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313894" y="980728"/>
            <a:ext cx="556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운영절차 및 일정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29" name="순서도: 수동 입력 28"/>
          <p:cNvSpPr/>
          <p:nvPr/>
        </p:nvSpPr>
        <p:spPr>
          <a:xfrm rot="5400000" flipV="1">
            <a:off x="7148230" y="-983670"/>
            <a:ext cx="716192" cy="2988332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prstClr val="white"/>
                </a:solidFill>
                <a:latin typeface="+mn-ea"/>
              </a:rPr>
              <a:t>ㅇㅁㄴㅇㄴㅇ</a:t>
            </a:r>
            <a:endParaRPr lang="ko-KR" altLang="en-US" b="1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국가근로장학금이란</a:t>
            </a:r>
            <a:r>
              <a:rPr lang="en-US" altLang="ko-KR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?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4" name="TextBox 18"/>
          <p:cNvSpPr txBox="1"/>
          <p:nvPr/>
        </p:nvSpPr>
        <p:spPr>
          <a:xfrm>
            <a:off x="6588224" y="123171"/>
            <a:ext cx="245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국가근로장학사업</a:t>
            </a:r>
            <a:endParaRPr lang="ko-KR" altLang="en-US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742113" y="4509120"/>
            <a:ext cx="8131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나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.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출근부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작성기간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sz="13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근로 후 </a:t>
            </a:r>
            <a:r>
              <a:rPr lang="en-US" altLang="ko-KR" sz="13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3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일 이내에 반드시 입력</a:t>
            </a:r>
            <a:endParaRPr lang="en-US" altLang="ko-KR" sz="1300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sz="13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-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매월 마지막의 경우 당일 입력</a:t>
            </a:r>
            <a:endParaRPr lang="ko-KR" altLang="en-US" sz="13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1416" y="5462934"/>
            <a:ext cx="81310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다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.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출근부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미입력시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- [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한남대학교 </a:t>
            </a:r>
            <a:r>
              <a:rPr lang="ko-KR" altLang="en-US" sz="13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장학팀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]-[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자료실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]-[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출근부 미입력사유서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r>
              <a:rPr lang="ko-KR" altLang="en-US" sz="13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작성</a:t>
            </a:r>
            <a:endParaRPr lang="en-US" altLang="ko-KR" sz="13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- </a:t>
            </a:r>
            <a:r>
              <a:rPr lang="ko-KR" altLang="en-US" sz="13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근로지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담당자가 </a:t>
            </a:r>
            <a:r>
              <a:rPr lang="ko-KR" altLang="en-US" sz="13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미입력분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직접 입력</a:t>
            </a:r>
            <a:r>
              <a:rPr lang="en-US" altLang="ko-KR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학생이 </a:t>
            </a:r>
            <a:r>
              <a:rPr lang="ko-KR" altLang="en-US" sz="13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장학팀으로</a:t>
            </a:r>
            <a:r>
              <a:rPr lang="ko-KR" altLang="en-US" sz="13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방문 제출</a:t>
            </a:r>
            <a:endParaRPr lang="en-US" altLang="ko-KR" sz="1300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en-US" altLang="ko-KR" sz="13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300" b="1" dirty="0" smtClean="0">
                <a:solidFill>
                  <a:srgbClr val="FF0000"/>
                </a:solidFill>
                <a:latin typeface="+mn-ea"/>
              </a:rPr>
              <a:t>- </a:t>
            </a:r>
            <a:r>
              <a:rPr lang="ko-KR" altLang="en-US" sz="1300" b="1" dirty="0" err="1" smtClean="0">
                <a:solidFill>
                  <a:srgbClr val="FF0000"/>
                </a:solidFill>
                <a:latin typeface="+mn-ea"/>
              </a:rPr>
              <a:t>미입력의</a:t>
            </a:r>
            <a:r>
              <a:rPr lang="ko-KR" altLang="en-US" sz="1300" b="1" dirty="0" smtClean="0">
                <a:solidFill>
                  <a:srgbClr val="FF0000"/>
                </a:solidFill>
                <a:latin typeface="+mn-ea"/>
              </a:rPr>
              <a:t> 경우도 근로 후 </a:t>
            </a:r>
            <a:r>
              <a:rPr lang="en-US" altLang="ko-KR" sz="1300" b="1" dirty="0" smtClean="0">
                <a:solidFill>
                  <a:srgbClr val="FF0000"/>
                </a:solidFill>
                <a:latin typeface="+mn-ea"/>
              </a:rPr>
              <a:t>3</a:t>
            </a:r>
            <a:r>
              <a:rPr lang="ko-KR" altLang="en-US" sz="1300" b="1" dirty="0" smtClean="0">
                <a:solidFill>
                  <a:srgbClr val="FF0000"/>
                </a:solidFill>
                <a:latin typeface="+mn-ea"/>
              </a:rPr>
              <a:t>일 이내에 제출 및 작성 완료 해야함</a:t>
            </a:r>
            <a:endParaRPr lang="en-US" altLang="ko-KR" sz="1300" b="1" dirty="0" smtClean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247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259632" y="1534622"/>
            <a:ext cx="7579592" cy="5100830"/>
            <a:chOff x="1259632" y="1534622"/>
            <a:chExt cx="7579592" cy="5100830"/>
          </a:xfrm>
        </p:grpSpPr>
        <p:sp>
          <p:nvSpPr>
            <p:cNvPr id="57" name="직사각형 56"/>
            <p:cNvSpPr/>
            <p:nvPr/>
          </p:nvSpPr>
          <p:spPr>
            <a:xfrm>
              <a:off x="1259632" y="1534622"/>
              <a:ext cx="7579592" cy="5100830"/>
            </a:xfrm>
            <a:prstGeom prst="rect">
              <a:avLst/>
            </a:prstGeom>
            <a:solidFill>
              <a:srgbClr val="E4F5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01013" y="1988840"/>
              <a:ext cx="7175443" cy="3893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F749D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0F749D"/>
                  </a:solidFill>
                  <a:latin typeface="+mn-ea"/>
                </a:rPr>
                <a:t>근로장학생으로 선발된 이후</a:t>
              </a:r>
              <a:r>
                <a:rPr lang="en-US" altLang="ko-KR" sz="1900" b="1" dirty="0" smtClean="0">
                  <a:solidFill>
                    <a:srgbClr val="0F749D"/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서약서 확인과 사이버오리엔테이션</a:t>
              </a:r>
              <a:r>
                <a:rPr lang="en-US" altLang="ko-KR" sz="19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이수가 가능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0F749D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서약서 확인 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0F749D"/>
                  </a:solidFill>
                  <a:latin typeface="+mn-ea"/>
                </a:rPr>
                <a:t>장학생 본인명의의 공인인증서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가 필요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0F749D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장애대학생 봉사유형으로 선발된 경우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①국가근로장학사업 사이버오리엔테이션과 ②장애대학생 봉사유형 전문교육을 모두</a:t>
              </a:r>
              <a:r>
                <a:rPr lang="en-US" altLang="ko-KR" sz="19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이수해야 함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0F749D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0F749D"/>
                  </a:solidFill>
                  <a:latin typeface="+mn-ea"/>
                </a:rPr>
                <a:t>서약서 확인 및 사이버오리엔테이션 이수필수</a:t>
              </a:r>
              <a:endParaRPr lang="en-US" altLang="ko-KR" sz="1900" b="1" dirty="0" smtClean="0">
                <a:solidFill>
                  <a:srgbClr val="0F749D"/>
                </a:solidFill>
                <a:latin typeface="+mn-ea"/>
              </a:endParaRPr>
            </a:p>
            <a:p>
              <a:pPr>
                <a:buClr>
                  <a:srgbClr val="0F749D"/>
                </a:buClr>
              </a:pPr>
              <a:r>
                <a:rPr lang="ko-KR" altLang="en-US" b="1" dirty="0" smtClean="0">
                  <a:solidFill>
                    <a:srgbClr val="0F749D"/>
                  </a:solidFill>
                  <a:latin typeface="+mn-ea"/>
                </a:rPr>
                <a:t> </a:t>
              </a:r>
              <a:r>
                <a:rPr lang="ko-KR" altLang="en-US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※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서약서</a:t>
              </a: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확인</a:t>
              </a: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사이버오리엔테이션</a:t>
              </a: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이수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업무계획서 제출 및 </a:t>
              </a:r>
              <a:endPara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0F749D"/>
                </a:buClr>
              </a:pP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기관 승인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안전 및 부정근로 교육이수 보고서를 제출 완료해야       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0F749D"/>
                </a:buClr>
              </a:pP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출근부 입력가능</a:t>
              </a:r>
              <a:endParaRPr lang="en-US" altLang="ko-KR" b="1" dirty="0">
                <a:solidFill>
                  <a:srgbClr val="0F749D"/>
                </a:solidFill>
                <a:latin typeface="+mn-ea"/>
              </a:endParaRPr>
            </a:p>
          </p:txBody>
        </p:sp>
      </p:grpSp>
      <p:sp>
        <p:nvSpPr>
          <p:cNvPr id="58" name="TextBox 18"/>
          <p:cNvSpPr txBox="1"/>
          <p:nvPr/>
        </p:nvSpPr>
        <p:spPr>
          <a:xfrm>
            <a:off x="6923756" y="97770"/>
            <a:ext cx="22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서약서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/</a:t>
            </a:r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사이버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O.T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34794" y="679119"/>
            <a:ext cx="780821" cy="5918233"/>
            <a:chOff x="334794" y="679119"/>
            <a:chExt cx="780821" cy="5918233"/>
          </a:xfrm>
        </p:grpSpPr>
        <p:sp>
          <p:nvSpPr>
            <p:cNvPr id="7" name="갈매기형 수장 6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48" name="갈매기형 수장 47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49" name="갈매기형 수장 48"/>
            <p:cNvSpPr/>
            <p:nvPr/>
          </p:nvSpPr>
          <p:spPr>
            <a:xfrm rot="5400000">
              <a:off x="337342" y="1820427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0E6B9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서약서 및</a:t>
              </a:r>
              <a:endPara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사이버</a:t>
              </a:r>
              <a:r>
                <a:rPr lang="en-US" altLang="ko-KR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O.T</a:t>
              </a:r>
              <a:endParaRPr lang="ko-KR" altLang="en-US" sz="1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50" name="갈매기형 수장 49"/>
            <p:cNvSpPr/>
            <p:nvPr/>
          </p:nvSpPr>
          <p:spPr>
            <a:xfrm rot="5400000">
              <a:off x="420983" y="304308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업무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계획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51" name="갈매기형 수장 50"/>
            <p:cNvSpPr/>
            <p:nvPr/>
          </p:nvSpPr>
          <p:spPr>
            <a:xfrm rot="5400000">
              <a:off x="420983" y="361501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  <p:sp>
          <p:nvSpPr>
            <p:cNvPr id="52" name="갈매기형 수장 51"/>
            <p:cNvSpPr/>
            <p:nvPr/>
          </p:nvSpPr>
          <p:spPr>
            <a:xfrm rot="5400000">
              <a:off x="420983" y="418693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교육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이수보고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53" name="갈매기형 수장 52"/>
            <p:cNvSpPr/>
            <p:nvPr/>
          </p:nvSpPr>
          <p:spPr>
            <a:xfrm rot="5400000">
              <a:off x="419549" y="475886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입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력</a:t>
              </a:r>
            </a:p>
          </p:txBody>
        </p:sp>
        <p:sp>
          <p:nvSpPr>
            <p:cNvPr id="54" name="갈매기형 수장 53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56" name="갈매기형 수장 55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25" name="갈매기형 수장 24"/>
            <p:cNvSpPr/>
            <p:nvPr/>
          </p:nvSpPr>
          <p:spPr>
            <a:xfrm rot="5400000">
              <a:off x="420983" y="2471152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학업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시간표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34" name="그룹 33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0F749D"/>
            </a:solidFill>
          </p:grpSpPr>
          <p:sp>
            <p:nvSpPr>
              <p:cNvPr id="35" name="순서도: 대체 처리 3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36" name="순서도: 병합 3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0E6B90"/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rgbClr val="0E6B90"/>
                </a:solidFill>
                <a:latin typeface="+mn-ea"/>
              </a:endParaRPr>
            </a:p>
          </p:txBody>
        </p:sp>
      </p:grp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0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63277" y="980728"/>
            <a:ext cx="8629204" cy="1224136"/>
            <a:chOff x="263277" y="980728"/>
            <a:chExt cx="8629204" cy="1224136"/>
          </a:xfrm>
        </p:grpSpPr>
        <p:sp>
          <p:nvSpPr>
            <p:cNvPr id="34" name="TextBox 33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0E6B90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0E6B90"/>
                </a:solidFill>
                <a:latin typeface="+mn-ea"/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63277" y="1738908"/>
              <a:ext cx="8629204" cy="465956"/>
            </a:xfrm>
            <a:prstGeom prst="roundRect">
              <a:avLst>
                <a:gd name="adj" fmla="val 50000"/>
              </a:avLst>
            </a:prstGeom>
            <a:solidFill>
              <a:srgbClr val="E0F4FC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rgbClr val="0E6B90"/>
                  </a:solidFill>
                  <a:latin typeface="+mn-ea"/>
                </a:rPr>
                <a:t>장학금 </a:t>
              </a:r>
              <a:r>
                <a:rPr lang="en-US" altLang="ko-KR" sz="1600" b="1" dirty="0" smtClean="0">
                  <a:solidFill>
                    <a:srgbClr val="0E6B90"/>
                  </a:solidFill>
                  <a:latin typeface="+mn-ea"/>
                </a:rPr>
                <a:t>&gt; </a:t>
              </a:r>
              <a:r>
                <a:rPr lang="ko-KR" altLang="en-US" sz="1600" b="1" dirty="0" smtClean="0">
                  <a:solidFill>
                    <a:srgbClr val="0E6B90"/>
                  </a:solidFill>
                  <a:latin typeface="+mn-ea"/>
                </a:rPr>
                <a:t>국가근로 </a:t>
              </a:r>
              <a:r>
                <a:rPr lang="ko-KR" altLang="en-US" sz="1600" b="1" dirty="0">
                  <a:solidFill>
                    <a:srgbClr val="0E6B90"/>
                  </a:solidFill>
                  <a:latin typeface="+mn-ea"/>
                </a:rPr>
                <a:t>및  </a:t>
              </a:r>
              <a:r>
                <a:rPr lang="ko-KR" altLang="en-US" sz="1600" b="1" dirty="0" smtClean="0">
                  <a:solidFill>
                    <a:srgbClr val="0E6B90"/>
                  </a:solidFill>
                  <a:latin typeface="+mn-ea"/>
                </a:rPr>
                <a:t>취업연계장학금 </a:t>
              </a:r>
              <a:r>
                <a:rPr lang="en-US" altLang="ko-KR" sz="1600" b="1" dirty="0" smtClean="0">
                  <a:solidFill>
                    <a:srgbClr val="0E6B90"/>
                  </a:solidFill>
                  <a:latin typeface="+mn-ea"/>
                </a:rPr>
                <a:t>&gt; </a:t>
              </a:r>
              <a:r>
                <a:rPr lang="ko-KR" altLang="en-US" sz="1600" b="1" dirty="0" smtClean="0">
                  <a:solidFill>
                    <a:srgbClr val="0E6B90"/>
                  </a:solidFill>
                  <a:latin typeface="+mn-ea"/>
                </a:rPr>
                <a:t>국가근로장학금 </a:t>
              </a:r>
              <a:r>
                <a:rPr lang="en-US" altLang="ko-KR" sz="1600" b="1" dirty="0" smtClean="0">
                  <a:solidFill>
                    <a:srgbClr val="0E6B90"/>
                  </a:solidFill>
                  <a:latin typeface="+mn-ea"/>
                </a:rPr>
                <a:t>&gt; </a:t>
              </a:r>
              <a:r>
                <a:rPr lang="ko-KR" altLang="en-US" sz="1600" b="1" dirty="0">
                  <a:solidFill>
                    <a:srgbClr val="0E6B90"/>
                  </a:solidFill>
                  <a:latin typeface="+mn-ea"/>
                </a:rPr>
                <a:t>서약서</a:t>
              </a:r>
              <a:r>
                <a:rPr lang="en-US" altLang="ko-KR" sz="1600" b="1" dirty="0">
                  <a:solidFill>
                    <a:srgbClr val="0E6B90"/>
                  </a:solidFill>
                  <a:latin typeface="+mn-ea"/>
                </a:rPr>
                <a:t>/</a:t>
              </a:r>
              <a:r>
                <a:rPr lang="ko-KR" altLang="en-US" sz="1600" b="1" dirty="0" smtClean="0">
                  <a:solidFill>
                    <a:srgbClr val="0E6B90"/>
                  </a:solidFill>
                  <a:latin typeface="+mn-ea"/>
                </a:rPr>
                <a:t>사이버오리엔테이션</a:t>
              </a:r>
              <a:endParaRPr lang="ko-KR" altLang="en-US" sz="1600" b="1" dirty="0">
                <a:solidFill>
                  <a:srgbClr val="0E6B90"/>
                </a:solidFill>
                <a:latin typeface="+mn-ea"/>
              </a:endParaRPr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0F749D"/>
            </a:solidFill>
          </p:grpSpPr>
          <p:sp>
            <p:nvSpPr>
              <p:cNvPr id="28" name="순서도: 대체 처리 27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33" name="순서도: 병합 32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9" name="직사각형 8"/>
          <p:cNvSpPr/>
          <p:nvPr/>
        </p:nvSpPr>
        <p:spPr>
          <a:xfrm>
            <a:off x="683568" y="2739014"/>
            <a:ext cx="5547091" cy="349829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43508" y="2417285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6923756" y="97770"/>
            <a:ext cx="22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서약서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/</a:t>
            </a:r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사이버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O.T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5835123" cy="321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1" name="직선 화살표 연결선 30"/>
          <p:cNvCxnSpPr/>
          <p:nvPr/>
        </p:nvCxnSpPr>
        <p:spPr>
          <a:xfrm flipV="1">
            <a:off x="5436096" y="4655517"/>
            <a:ext cx="481060" cy="460859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5116254" y="4987957"/>
            <a:ext cx="319842" cy="2568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sp>
        <p:nvSpPr>
          <p:cNvPr id="37" name="타원 36"/>
          <p:cNvSpPr>
            <a:spLocks noChangeArrowheads="1"/>
          </p:cNvSpPr>
          <p:nvPr/>
        </p:nvSpPr>
        <p:spPr bwMode="auto">
          <a:xfrm>
            <a:off x="4839604" y="4996423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9" name="Picture 4" descr="C:\Users\koo-kim-home\Desktop\독수리\han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07330">
            <a:off x="5178326" y="5094380"/>
            <a:ext cx="483966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모서리가 둥근 사각형 설명선 39"/>
          <p:cNvSpPr/>
          <p:nvPr/>
        </p:nvSpPr>
        <p:spPr>
          <a:xfrm>
            <a:off x="3974730" y="4341803"/>
            <a:ext cx="1638610" cy="454897"/>
          </a:xfrm>
          <a:prstGeom prst="wedgeRoundRectCallout">
            <a:avLst>
              <a:gd name="adj1" fmla="val 26551"/>
              <a:gd name="adj2" fmla="val 84696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latin typeface="+mn-ea"/>
              </a:rPr>
              <a:t>서약서 확인 시</a:t>
            </a:r>
            <a:r>
              <a:rPr lang="en-US" altLang="ko-KR" sz="900" b="1" dirty="0" smtClean="0">
                <a:latin typeface="+mn-ea"/>
              </a:rPr>
              <a:t>, </a:t>
            </a:r>
            <a:r>
              <a:rPr lang="ko-KR" altLang="en-US" sz="900" b="1" dirty="0" smtClean="0">
                <a:latin typeface="+mn-ea"/>
              </a:rPr>
              <a:t>본인명의의</a:t>
            </a:r>
            <a:endParaRPr lang="en-US" altLang="ko-KR" sz="900" b="1" dirty="0" smtClean="0">
              <a:latin typeface="+mn-ea"/>
            </a:endParaRPr>
          </a:p>
          <a:p>
            <a:pPr algn="ctr"/>
            <a:r>
              <a:rPr lang="ko-KR" altLang="en-US" sz="900" b="1" dirty="0" smtClean="0">
                <a:latin typeface="+mn-ea"/>
              </a:rPr>
              <a:t>공인인증서 필요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70" t="84955" r="7201" b="9298"/>
          <a:stretch/>
        </p:blipFill>
        <p:spPr bwMode="auto">
          <a:xfrm>
            <a:off x="3826520" y="5810779"/>
            <a:ext cx="2185640" cy="21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5993110" y="2666994"/>
            <a:ext cx="2899371" cy="2572262"/>
            <a:chOff x="857250" y="2342972"/>
            <a:chExt cx="4938886" cy="438167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250" y="2342972"/>
              <a:ext cx="4938886" cy="4381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직사각형 35"/>
            <p:cNvSpPr/>
            <p:nvPr/>
          </p:nvSpPr>
          <p:spPr>
            <a:xfrm>
              <a:off x="4254015" y="5819979"/>
              <a:ext cx="1241909" cy="476045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37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25" name="직사각형 24"/>
          <p:cNvSpPr/>
          <p:nvPr/>
        </p:nvSpPr>
        <p:spPr>
          <a:xfrm>
            <a:off x="143508" y="166441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sp>
          <p:nvSpPr>
            <p:cNvPr id="22" name="TextBox 21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0E6B90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0E6B90"/>
                </a:solidFill>
                <a:latin typeface="+mn-ea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0F749D"/>
            </a:solidFill>
          </p:grpSpPr>
          <p:sp>
            <p:nvSpPr>
              <p:cNvPr id="20" name="순서도: 대체 처리 19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1" name="순서도: 병합 20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24" name="TextBox 18"/>
          <p:cNvSpPr txBox="1"/>
          <p:nvPr/>
        </p:nvSpPr>
        <p:spPr>
          <a:xfrm>
            <a:off x="6923756" y="97770"/>
            <a:ext cx="22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서약서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/</a:t>
            </a:r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사이버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O.T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3" name="모서리가 둥근 사각형 설명선 22"/>
          <p:cNvSpPr/>
          <p:nvPr/>
        </p:nvSpPr>
        <p:spPr>
          <a:xfrm>
            <a:off x="6108762" y="1849118"/>
            <a:ext cx="1733104" cy="715786"/>
          </a:xfrm>
          <a:prstGeom prst="wedgeRoundRectCallout">
            <a:avLst>
              <a:gd name="adj1" fmla="val -67100"/>
              <a:gd name="adj2" fmla="val 57326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확인필수</a:t>
            </a:r>
            <a:r>
              <a:rPr lang="en-US" altLang="ko-KR" sz="2000" b="1" dirty="0" smtClean="0">
                <a:latin typeface="+mn-ea"/>
              </a:rPr>
              <a:t>!!!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1"/>
          <a:stretch/>
        </p:blipFill>
        <p:spPr bwMode="auto">
          <a:xfrm>
            <a:off x="539552" y="1948155"/>
            <a:ext cx="3600400" cy="429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4975870" cy="2678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03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3508" y="171254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sp>
          <p:nvSpPr>
            <p:cNvPr id="28" name="TextBox 27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0E6B90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0E6B90"/>
                </a:solidFill>
                <a:latin typeface="+mn-ea"/>
              </a:endParaRPr>
            </a:p>
          </p:txBody>
        </p:sp>
        <p:grpSp>
          <p:nvGrpSpPr>
            <p:cNvPr id="24" name="그룹 2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0F749D"/>
            </a:solidFill>
          </p:grpSpPr>
          <p:sp>
            <p:nvSpPr>
              <p:cNvPr id="25" name="순서도: 대체 처리 2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6" name="순서도: 병합 2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31" name="TextBox 18"/>
          <p:cNvSpPr txBox="1"/>
          <p:nvPr/>
        </p:nvSpPr>
        <p:spPr>
          <a:xfrm>
            <a:off x="6923756" y="97770"/>
            <a:ext cx="22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서약서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/</a:t>
            </a:r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사이버</a:t>
            </a:r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O.T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67544" y="2185424"/>
            <a:ext cx="7864451" cy="4051888"/>
            <a:chOff x="467544" y="2185424"/>
            <a:chExt cx="7864451" cy="4051888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185424"/>
              <a:ext cx="5904656" cy="3456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타원 33"/>
            <p:cNvSpPr>
              <a:spLocks noChangeArrowheads="1"/>
            </p:cNvSpPr>
            <p:nvPr/>
          </p:nvSpPr>
          <p:spPr bwMode="auto">
            <a:xfrm>
              <a:off x="4543017" y="5343496"/>
              <a:ext cx="253297" cy="242833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9pPr>
            </a:lstStyle>
            <a:p>
              <a:pPr algn="ctr"/>
              <a:r>
                <a:rPr lang="en-US" altLang="ko-KR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2</a:t>
              </a:r>
              <a:endParaRPr lang="ko-KR" altLang="en-US" b="1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835329" y="5383379"/>
              <a:ext cx="384743" cy="1934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latin typeface="+mn-ea"/>
              </a:endParaRPr>
            </a:p>
          </p:txBody>
        </p:sp>
        <p:pic>
          <p:nvPicPr>
            <p:cNvPr id="41" name="Picture 4" descr="C:\Users\koo-kim-home\Desktop\독수리\hand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8807330">
              <a:off x="5111587" y="5320988"/>
              <a:ext cx="483966" cy="443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직사각형 42"/>
            <p:cNvSpPr/>
            <p:nvPr/>
          </p:nvSpPr>
          <p:spPr>
            <a:xfrm>
              <a:off x="5670203" y="2719979"/>
              <a:ext cx="2661792" cy="1946145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21" name="모서리가 둥근 사각형 설명선 20"/>
            <p:cNvSpPr/>
            <p:nvPr/>
          </p:nvSpPr>
          <p:spPr>
            <a:xfrm>
              <a:off x="3581462" y="5782415"/>
              <a:ext cx="1710618" cy="454897"/>
            </a:xfrm>
            <a:prstGeom prst="wedgeRoundRectCallout">
              <a:avLst>
                <a:gd name="adj1" fmla="val 29171"/>
                <a:gd name="adj2" fmla="val -9119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smtClean="0">
                  <a:latin typeface="+mn-ea"/>
                </a:rPr>
                <a:t>강의를 본 후</a:t>
              </a:r>
              <a:r>
                <a:rPr lang="en-US" altLang="ko-KR" sz="900" b="1" dirty="0" smtClean="0">
                  <a:latin typeface="+mn-ea"/>
                </a:rPr>
                <a:t>, </a:t>
              </a:r>
              <a:r>
                <a:rPr lang="ko-KR" altLang="en-US" sz="900" b="1" dirty="0" smtClean="0">
                  <a:latin typeface="+mn-ea"/>
                </a:rPr>
                <a:t>이수여부가</a:t>
              </a:r>
              <a:endParaRPr lang="en-US" altLang="ko-KR" sz="900" b="1" dirty="0" smtClean="0">
                <a:latin typeface="+mn-ea"/>
              </a:endParaRPr>
            </a:p>
            <a:p>
              <a:pPr algn="ctr"/>
              <a:r>
                <a:rPr lang="en-US" altLang="ko-KR" sz="900" b="1" dirty="0" smtClean="0">
                  <a:latin typeface="+mn-ea"/>
                </a:rPr>
                <a:t>[</a:t>
              </a:r>
              <a:r>
                <a:rPr lang="ko-KR" altLang="en-US" sz="900" b="1" dirty="0" smtClean="0">
                  <a:latin typeface="+mn-ea"/>
                </a:rPr>
                <a:t>이수</a:t>
              </a:r>
              <a:r>
                <a:rPr lang="en-US" altLang="ko-KR" sz="900" b="1" dirty="0" smtClean="0">
                  <a:latin typeface="+mn-ea"/>
                </a:rPr>
                <a:t>]</a:t>
              </a:r>
              <a:r>
                <a:rPr lang="ko-KR" altLang="en-US" sz="900" b="1" dirty="0" smtClean="0">
                  <a:latin typeface="+mn-ea"/>
                </a:rPr>
                <a:t>로 변경되었는지 확인</a:t>
              </a:r>
              <a:endParaRPr lang="en-US" altLang="ko-KR" sz="900" b="1" dirty="0" smtClean="0">
                <a:latin typeface="+mn-ea"/>
              </a:endParaRPr>
            </a:p>
          </p:txBody>
        </p:sp>
        <p:cxnSp>
          <p:nvCxnSpPr>
            <p:cNvPr id="44" name="직선 화살표 연결선 43"/>
            <p:cNvCxnSpPr/>
            <p:nvPr/>
          </p:nvCxnSpPr>
          <p:spPr>
            <a:xfrm flipV="1">
              <a:off x="5195983" y="4703810"/>
              <a:ext cx="450322" cy="55270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616" y="2714142"/>
            <a:ext cx="2661792" cy="19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32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7289951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학업시간표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259632" y="1534622"/>
            <a:ext cx="7579592" cy="5100830"/>
            <a:chOff x="1259632" y="1534622"/>
            <a:chExt cx="7579592" cy="5100830"/>
          </a:xfrm>
        </p:grpSpPr>
        <p:sp>
          <p:nvSpPr>
            <p:cNvPr id="57" name="직사각형 56"/>
            <p:cNvSpPr/>
            <p:nvPr/>
          </p:nvSpPr>
          <p:spPr>
            <a:xfrm>
              <a:off x="1259632" y="1534622"/>
              <a:ext cx="7579592" cy="5100830"/>
            </a:xfrm>
            <a:prstGeom prst="rect">
              <a:avLst/>
            </a:prstGeom>
            <a:solidFill>
              <a:srgbClr val="D7E7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01013" y="1988840"/>
              <a:ext cx="7175443" cy="303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355DA5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대학에서 설정한 </a:t>
              </a:r>
              <a:r>
                <a:rPr lang="ko-KR" altLang="en-US" sz="1900" b="1" dirty="0" smtClean="0">
                  <a:solidFill>
                    <a:srgbClr val="355DA5"/>
                  </a:solidFill>
                  <a:latin typeface="+mn-ea"/>
                </a:rPr>
                <a:t>시간표 입력기간만 시간표 등록가능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355DA5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선발 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355DA5"/>
                  </a:solidFill>
                  <a:latin typeface="+mn-ea"/>
                </a:rPr>
                <a:t>학업시간표가 등록되어있어야 출근부 입력 가능</a:t>
              </a:r>
              <a:endParaRPr lang="en-US" altLang="ko-KR" sz="1900" b="1" dirty="0" smtClean="0">
                <a:solidFill>
                  <a:srgbClr val="355DA5"/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※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학기 중은 학기 중 수업시간표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방학 중은 계절학기 시간표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355DA5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355DA5"/>
                  </a:solidFill>
                  <a:latin typeface="+mn-ea"/>
                </a:rPr>
                <a:t>학업시간표에 등록한 시간에 근로한 내용은 인정되지 </a:t>
              </a:r>
              <a:endParaRPr lang="en-US" altLang="ko-KR" sz="1900" b="1" dirty="0" smtClean="0">
                <a:solidFill>
                  <a:srgbClr val="355DA5"/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en-US" altLang="ko-KR" sz="1900" b="1" dirty="0">
                  <a:solidFill>
                    <a:srgbClr val="355DA5"/>
                  </a:solidFill>
                  <a:latin typeface="+mn-ea"/>
                </a:rPr>
                <a:t> </a:t>
              </a:r>
              <a:r>
                <a:rPr lang="en-US" altLang="ko-KR" sz="1900" b="1" dirty="0" smtClean="0">
                  <a:solidFill>
                    <a:srgbClr val="355DA5"/>
                  </a:solidFill>
                  <a:latin typeface="+mn-ea"/>
                </a:rPr>
                <a:t>  </a:t>
              </a:r>
              <a:r>
                <a:rPr lang="ko-KR" altLang="en-US" sz="1900" b="1" dirty="0" smtClean="0">
                  <a:solidFill>
                    <a:srgbClr val="355DA5"/>
                  </a:solidFill>
                  <a:latin typeface="+mn-ea"/>
                </a:rPr>
                <a:t>않으며</a:t>
              </a:r>
              <a:r>
                <a:rPr lang="en-US" altLang="ko-KR" sz="1900" b="1" dirty="0" smtClean="0">
                  <a:solidFill>
                    <a:srgbClr val="355DA5"/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rgbClr val="355DA5"/>
                  </a:solidFill>
                  <a:latin typeface="+mn-ea"/>
                </a:rPr>
                <a:t>출근부 입력 또한 불가</a:t>
              </a:r>
              <a:r>
                <a:rPr lang="en-US" altLang="ko-KR" sz="1900" b="1" dirty="0">
                  <a:solidFill>
                    <a:srgbClr val="355DA5"/>
                  </a:solidFill>
                  <a:latin typeface="+mn-ea"/>
                </a:rPr>
                <a:t/>
              </a:r>
              <a:br>
                <a:rPr lang="en-US" altLang="ko-KR" sz="1900" b="1" dirty="0">
                  <a:solidFill>
                    <a:srgbClr val="355DA5"/>
                  </a:solidFill>
                  <a:latin typeface="+mn-ea"/>
                </a:rPr>
              </a:br>
              <a:r>
                <a:rPr lang="en-US" altLang="ko-KR" sz="1900" b="1" dirty="0" smtClean="0">
                  <a:solidFill>
                    <a:srgbClr val="355DA5"/>
                  </a:solidFill>
                  <a:latin typeface="+mn-ea"/>
                </a:rPr>
                <a:t>   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※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봉사유형의 경우 대필 등 수업시간 </a:t>
              </a:r>
              <a:r>
                <a:rPr lang="ko-KR" altLang="en-US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내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근로 인정되나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소속대학 담당자 또는 근로기관 담당자가 등록할 수 있음</a:t>
              </a:r>
              <a:endParaRPr lang="en-US" altLang="ko-KR" b="1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355DA5"/>
                </a:buClr>
                <a:buFont typeface="Wingdings" panose="05000000000000000000" pitchFamily="2" charset="2"/>
                <a:buChar char="§"/>
              </a:pPr>
              <a:endParaRPr lang="en-US" altLang="ko-KR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4794" y="679119"/>
            <a:ext cx="780822" cy="5918233"/>
            <a:chOff x="334794" y="679119"/>
            <a:chExt cx="780822" cy="5918233"/>
          </a:xfrm>
        </p:grpSpPr>
        <p:sp>
          <p:nvSpPr>
            <p:cNvPr id="42" name="갈매기형 수장 41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43" name="갈매기형 수장 42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44" name="갈매기형 수장 43"/>
            <p:cNvSpPr/>
            <p:nvPr/>
          </p:nvSpPr>
          <p:spPr>
            <a:xfrm rot="5400000">
              <a:off x="342187" y="2392356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355DA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학업</a:t>
              </a:r>
              <a:endPara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시간</a:t>
              </a:r>
              <a:r>
                <a:rPr lang="ko-KR" altLang="en-US" sz="1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표</a:t>
              </a:r>
              <a:endPara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5" name="갈매기형 수장 44"/>
            <p:cNvSpPr/>
            <p:nvPr/>
          </p:nvSpPr>
          <p:spPr>
            <a:xfrm rot="5400000">
              <a:off x="420983" y="304308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업무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계획서</a:t>
              </a:r>
              <a:endParaRPr lang="ko-KR" altLang="en-US" sz="12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46" name="갈매기형 수장 45"/>
            <p:cNvSpPr/>
            <p:nvPr/>
          </p:nvSpPr>
          <p:spPr>
            <a:xfrm rot="5400000">
              <a:off x="420983" y="361501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  <p:sp>
          <p:nvSpPr>
            <p:cNvPr id="51" name="갈매기형 수장 50"/>
            <p:cNvSpPr/>
            <p:nvPr/>
          </p:nvSpPr>
          <p:spPr>
            <a:xfrm rot="5400000">
              <a:off x="420983" y="418693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교육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이수보고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55" name="갈매기형 수장 54"/>
            <p:cNvSpPr/>
            <p:nvPr/>
          </p:nvSpPr>
          <p:spPr>
            <a:xfrm rot="5400000">
              <a:off x="419549" y="475886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입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력</a:t>
              </a:r>
            </a:p>
          </p:txBody>
        </p:sp>
        <p:sp>
          <p:nvSpPr>
            <p:cNvPr id="58" name="갈매기형 수장 57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59" name="갈매기형 수장 58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60" name="갈매기형 수장 59"/>
            <p:cNvSpPr/>
            <p:nvPr/>
          </p:nvSpPr>
          <p:spPr>
            <a:xfrm rot="5400000">
              <a:off x="420983" y="174163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서약서 및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사이버</a:t>
              </a:r>
              <a:r>
                <a:rPr lang="en-US" altLang="ko-KR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O.T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25" name="그룹 24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355DA5"/>
            </a:solidFill>
          </p:grpSpPr>
          <p:sp>
            <p:nvSpPr>
              <p:cNvPr id="26" name="순서도: 대체 처리 25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28" name="순서도: 병합 27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355DA5"/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rgbClr val="355DA5"/>
                </a:solidFill>
                <a:latin typeface="+mn-ea"/>
              </a:endParaRPr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879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37" name="직사각형 36"/>
          <p:cNvSpPr/>
          <p:nvPr/>
        </p:nvSpPr>
        <p:spPr>
          <a:xfrm>
            <a:off x="143508" y="2417285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7289951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학업시간표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19181" y="980728"/>
            <a:ext cx="8301291" cy="1224136"/>
            <a:chOff x="519181" y="980728"/>
            <a:chExt cx="8301291" cy="1224136"/>
          </a:xfrm>
        </p:grpSpPr>
        <p:sp>
          <p:nvSpPr>
            <p:cNvPr id="32" name="TextBox 31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355DA5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355DA5"/>
                </a:solidFill>
                <a:latin typeface="+mn-ea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519181" y="1738908"/>
              <a:ext cx="8301291" cy="465956"/>
            </a:xfrm>
            <a:prstGeom prst="roundRect">
              <a:avLst>
                <a:gd name="adj" fmla="val 50000"/>
              </a:avLst>
            </a:prstGeom>
            <a:solidFill>
              <a:srgbClr val="D7E7F1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장학금</a:t>
              </a:r>
              <a:r>
                <a:rPr lang="en-US" altLang="ko-KR" sz="1600" b="1" dirty="0" smtClean="0">
                  <a:solidFill>
                    <a:srgbClr val="355DA5"/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국가 </a:t>
              </a:r>
              <a:r>
                <a:rPr lang="ko-KR" altLang="en-US" sz="1600" b="1" dirty="0">
                  <a:solidFill>
                    <a:srgbClr val="355DA5"/>
                  </a:solidFill>
                  <a:latin typeface="+mn-ea"/>
                </a:rPr>
                <a:t>근로 및 </a:t>
              </a:r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취업연계장학금</a:t>
              </a:r>
              <a:r>
                <a:rPr lang="en-US" altLang="ko-KR" sz="1600" b="1" dirty="0" smtClean="0">
                  <a:solidFill>
                    <a:srgbClr val="355DA5"/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국가근로장학금</a:t>
              </a:r>
              <a:r>
                <a:rPr lang="en-US" altLang="ko-KR" sz="1600" b="1" dirty="0" smtClean="0">
                  <a:solidFill>
                    <a:srgbClr val="355DA5"/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근로장학관리</a:t>
              </a:r>
              <a:r>
                <a:rPr lang="en-US" altLang="ko-KR" sz="1600" b="1" dirty="0" smtClean="0">
                  <a:solidFill>
                    <a:srgbClr val="355DA5"/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rgbClr val="355DA5"/>
                  </a:solidFill>
                  <a:latin typeface="+mn-ea"/>
                </a:rPr>
                <a:t>학업시간표관리</a:t>
              </a:r>
              <a:endParaRPr lang="ko-KR" altLang="en-US" sz="1600" b="1" dirty="0">
                <a:solidFill>
                  <a:srgbClr val="355DA5"/>
                </a:solidFill>
                <a:latin typeface="+mn-ea"/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355DA5"/>
            </a:solidFill>
          </p:grpSpPr>
          <p:sp>
            <p:nvSpPr>
              <p:cNvPr id="35" name="순서도: 대체 처리 3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36" name="순서도: 병합 3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41" name="직사각형 40"/>
          <p:cNvSpPr/>
          <p:nvPr/>
        </p:nvSpPr>
        <p:spPr>
          <a:xfrm>
            <a:off x="2896788" y="5142166"/>
            <a:ext cx="2630343" cy="3030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b="1" dirty="0" smtClean="0">
              <a:latin typeface="+mn-ea"/>
            </a:endParaRPr>
          </a:p>
        </p:txBody>
      </p:sp>
      <p:sp>
        <p:nvSpPr>
          <p:cNvPr id="48" name="타원 47"/>
          <p:cNvSpPr>
            <a:spLocks noChangeArrowheads="1"/>
          </p:cNvSpPr>
          <p:nvPr/>
        </p:nvSpPr>
        <p:spPr bwMode="auto">
          <a:xfrm>
            <a:off x="2627784" y="4986367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49" name="Picture 4" descr="C:\Users\koo-kim-home\Desktop\독수리\ha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807330">
            <a:off x="5088625" y="5335624"/>
            <a:ext cx="483966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모서리가 둥근 사각형 설명선 49"/>
          <p:cNvSpPr/>
          <p:nvPr/>
        </p:nvSpPr>
        <p:spPr>
          <a:xfrm>
            <a:off x="4940089" y="4446735"/>
            <a:ext cx="1638610" cy="419599"/>
          </a:xfrm>
          <a:prstGeom prst="wedgeRoundRectCallout">
            <a:avLst>
              <a:gd name="adj1" fmla="val -21204"/>
              <a:gd name="adj2" fmla="val 80830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latin typeface="+mn-ea"/>
              </a:rPr>
              <a:t>시간표를 등록할 학기 선택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61986" y="2597147"/>
            <a:ext cx="7820025" cy="3676325"/>
            <a:chOff x="661986" y="2597147"/>
            <a:chExt cx="7820025" cy="36763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0"/>
            <a:stretch/>
          </p:blipFill>
          <p:spPr bwMode="auto">
            <a:xfrm>
              <a:off x="661986" y="2597147"/>
              <a:ext cx="7820025" cy="367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25" t="40427" r="59197" b="56422"/>
            <a:stretch/>
          </p:blipFill>
          <p:spPr bwMode="auto">
            <a:xfrm>
              <a:off x="2915816" y="5172432"/>
              <a:ext cx="1940024" cy="246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6" y="2601339"/>
            <a:ext cx="7820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885173" y="5205880"/>
            <a:ext cx="288032" cy="191257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491880" y="5200815"/>
            <a:ext cx="249932" cy="217748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28" name="모서리가 둥근 사각형 설명선 27"/>
          <p:cNvSpPr/>
          <p:nvPr/>
        </p:nvSpPr>
        <p:spPr>
          <a:xfrm>
            <a:off x="4464056" y="4150548"/>
            <a:ext cx="1764128" cy="715786"/>
          </a:xfrm>
          <a:prstGeom prst="wedgeRoundRectCallout">
            <a:avLst>
              <a:gd name="adj1" fmla="val -74875"/>
              <a:gd name="adj2" fmla="val 31777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ko-KR" altLang="en-US" sz="1400" b="1" dirty="0" smtClean="0">
                <a:latin typeface="+mn-ea"/>
              </a:rPr>
              <a:t>학업시간표 입력은 </a:t>
            </a:r>
            <a:endParaRPr lang="en-US" altLang="ko-KR" sz="1400" b="1" dirty="0" smtClean="0">
              <a:latin typeface="+mn-ea"/>
            </a:endParaRPr>
          </a:p>
          <a:p>
            <a:r>
              <a:rPr lang="ko-KR" altLang="en-US" sz="1400" b="1" dirty="0" smtClean="0">
                <a:latin typeface="+mn-ea"/>
              </a:rPr>
              <a:t>정확하게</a:t>
            </a:r>
            <a:r>
              <a:rPr lang="en-US" altLang="ko-KR" sz="1400" b="1" dirty="0" smtClean="0">
                <a:latin typeface="+mn-ea"/>
              </a:rPr>
              <a:t>!!!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05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7289951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업무계획서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298938" y="1527974"/>
            <a:ext cx="7579592" cy="5100830"/>
            <a:chOff x="1298938" y="1527974"/>
            <a:chExt cx="7579592" cy="5100830"/>
          </a:xfrm>
        </p:grpSpPr>
        <p:sp>
          <p:nvSpPr>
            <p:cNvPr id="57" name="직사각형 56"/>
            <p:cNvSpPr/>
            <p:nvPr/>
          </p:nvSpPr>
          <p:spPr>
            <a:xfrm>
              <a:off x="1298938" y="1527974"/>
              <a:ext cx="7579592" cy="5100830"/>
            </a:xfrm>
            <a:prstGeom prst="rect">
              <a:avLst/>
            </a:prstGeom>
            <a:solidFill>
              <a:srgbClr val="E2E9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01013" y="1988840"/>
              <a:ext cx="7175443" cy="3093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>
                <a:buClr>
                  <a:srgbClr val="20386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홈페이지에 업무 내용을 업로드하며 추가적으로 업무계획서를 파일로 업로드 할 수 있음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20386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업무계획서는 </a:t>
              </a:r>
              <a:r>
                <a:rPr lang="ko-KR" altLang="en-US" sz="1900" b="1" dirty="0" smtClean="0">
                  <a:solidFill>
                    <a:srgbClr val="FF0000"/>
                  </a:solidFill>
                  <a:latin typeface="+mn-ea"/>
                </a:rPr>
                <a:t>실제로 하게 될 업무를 </a:t>
              </a:r>
              <a:r>
                <a:rPr lang="ko-KR" altLang="en-US" sz="2000" b="1" dirty="0" smtClean="0">
                  <a:solidFill>
                    <a:srgbClr val="FF0000"/>
                  </a:solidFill>
                  <a:latin typeface="+mn-ea"/>
                </a:rPr>
                <a:t>상세히</a:t>
              </a:r>
              <a:r>
                <a:rPr lang="ko-KR" altLang="en-US" sz="2400" b="1" dirty="0" smtClean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rgbClr val="FF0000"/>
                  </a:solidFill>
                  <a:latin typeface="+mn-ea"/>
                </a:rPr>
                <a:t>작성</a:t>
              </a:r>
              <a:endParaRPr lang="en-US" altLang="ko-KR" sz="19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buClr>
                  <a:srgbClr val="203864"/>
                </a:buClr>
              </a:pPr>
              <a:endParaRPr lang="en-US" altLang="ko-KR" sz="1900" b="1" dirty="0" smtClean="0">
                <a:solidFill>
                  <a:srgbClr val="FF0000"/>
                </a:solidFill>
                <a:latin typeface="+mn-ea"/>
              </a:endParaRPr>
            </a:p>
            <a:p>
              <a:pPr marL="285750" indent="-285750">
                <a:buClr>
                  <a:srgbClr val="20386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FF0000"/>
                  </a:solidFill>
                  <a:latin typeface="+mn-ea"/>
                </a:rPr>
                <a:t>휴게시간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등 서로 협의한 필요한 부분은 사전에 충분히 </a:t>
              </a:r>
              <a:r>
                <a:rPr lang="ko-KR" altLang="en-US" sz="19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근로지담당자와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내용 확인 및 협의 후 업무계획서에 내용 명시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20386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업무계획서를 홈페이지에 제출한 후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203864"/>
                  </a:solidFill>
                  <a:latin typeface="+mn-ea"/>
                </a:rPr>
                <a:t>근로지 담당자의 </a:t>
              </a:r>
              <a:endParaRPr lang="en-US" altLang="ko-KR" sz="1900" b="1" dirty="0" smtClean="0">
                <a:solidFill>
                  <a:srgbClr val="203864"/>
                </a:solidFill>
                <a:latin typeface="+mn-ea"/>
              </a:endParaRPr>
            </a:p>
            <a:p>
              <a:pPr>
                <a:buClr>
                  <a:srgbClr val="203864"/>
                </a:buClr>
              </a:pPr>
              <a:r>
                <a:rPr lang="en-US" altLang="ko-KR" sz="1900" b="1" dirty="0">
                  <a:solidFill>
                    <a:srgbClr val="203864"/>
                  </a:solidFill>
                  <a:latin typeface="+mn-ea"/>
                </a:rPr>
                <a:t> </a:t>
              </a:r>
              <a:r>
                <a:rPr lang="en-US" altLang="ko-KR" sz="1900" b="1" dirty="0" smtClean="0">
                  <a:solidFill>
                    <a:srgbClr val="203864"/>
                  </a:solidFill>
                  <a:latin typeface="+mn-ea"/>
                </a:rPr>
                <a:t>  </a:t>
              </a:r>
              <a:r>
                <a:rPr lang="ko-KR" altLang="en-US" sz="1900" b="1" dirty="0" smtClean="0">
                  <a:solidFill>
                    <a:srgbClr val="203864"/>
                  </a:solidFill>
                  <a:latin typeface="+mn-ea"/>
                </a:rPr>
                <a:t>승인을 받아야 </a:t>
              </a:r>
              <a:r>
                <a:rPr lang="ko-KR" altLang="en-US" sz="1900" b="1" dirty="0">
                  <a:solidFill>
                    <a:srgbClr val="203864"/>
                  </a:solidFill>
                  <a:latin typeface="+mn-ea"/>
                </a:rPr>
                <a:t>출근부 작성 가능함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4793" y="679119"/>
            <a:ext cx="780822" cy="5918233"/>
            <a:chOff x="334793" y="679119"/>
            <a:chExt cx="780822" cy="5918233"/>
          </a:xfrm>
        </p:grpSpPr>
        <p:sp>
          <p:nvSpPr>
            <p:cNvPr id="42" name="갈매기형 수장 41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43" name="갈매기형 수장 42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44" name="갈매기형 수장 43"/>
            <p:cNvSpPr/>
            <p:nvPr/>
          </p:nvSpPr>
          <p:spPr>
            <a:xfrm rot="5400000">
              <a:off x="342186" y="2964284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0E6B9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업무</a:t>
              </a:r>
              <a:endPara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계획</a:t>
              </a:r>
              <a:r>
                <a:rPr lang="ko-KR" altLang="en-US" sz="14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서</a:t>
              </a:r>
              <a:endParaRPr lang="en-US" altLang="ko-KR" sz="1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5" name="갈매기형 수장 44"/>
            <p:cNvSpPr/>
            <p:nvPr/>
          </p:nvSpPr>
          <p:spPr>
            <a:xfrm rot="5400000">
              <a:off x="416138" y="360453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  <p:sp>
          <p:nvSpPr>
            <p:cNvPr id="46" name="갈매기형 수장 45"/>
            <p:cNvSpPr/>
            <p:nvPr/>
          </p:nvSpPr>
          <p:spPr>
            <a:xfrm rot="5400000">
              <a:off x="416139" y="231355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학업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표</a:t>
              </a:r>
            </a:p>
          </p:txBody>
        </p:sp>
        <p:sp>
          <p:nvSpPr>
            <p:cNvPr id="51" name="갈매기형 수장 50"/>
            <p:cNvSpPr/>
            <p:nvPr/>
          </p:nvSpPr>
          <p:spPr>
            <a:xfrm rot="5400000">
              <a:off x="420983" y="418693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교육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이수보고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55" name="갈매기형 수장 54"/>
            <p:cNvSpPr/>
            <p:nvPr/>
          </p:nvSpPr>
          <p:spPr>
            <a:xfrm rot="5400000">
              <a:off x="419549" y="475886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입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력</a:t>
              </a:r>
            </a:p>
          </p:txBody>
        </p:sp>
        <p:sp>
          <p:nvSpPr>
            <p:cNvPr id="58" name="갈매기형 수장 57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59" name="갈매기형 수장 58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60" name="갈매기형 수장 59"/>
            <p:cNvSpPr/>
            <p:nvPr/>
          </p:nvSpPr>
          <p:spPr>
            <a:xfrm rot="5400000">
              <a:off x="420983" y="174163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서약서 및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사이버</a:t>
              </a:r>
              <a:r>
                <a:rPr lang="en-US" altLang="ko-KR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O.T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25" name="그룹 24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203864"/>
            </a:solidFill>
          </p:grpSpPr>
          <p:sp>
            <p:nvSpPr>
              <p:cNvPr id="26" name="순서도: 대체 처리 25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28" name="순서도: 병합 27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chemeClr val="accent5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06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289951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업무계획서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67544" y="980728"/>
            <a:ext cx="8373299" cy="1224136"/>
            <a:chOff x="467544" y="980728"/>
            <a:chExt cx="8373299" cy="1224136"/>
          </a:xfrm>
        </p:grpSpPr>
        <p:sp>
          <p:nvSpPr>
            <p:cNvPr id="22" name="TextBox 21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chemeClr val="accent5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67544" y="1738908"/>
              <a:ext cx="8373299" cy="465956"/>
            </a:xfrm>
            <a:prstGeom prst="roundRect">
              <a:avLst>
                <a:gd name="adj" fmla="val 50000"/>
              </a:avLst>
            </a:prstGeom>
            <a:solidFill>
              <a:srgbClr val="E2E9F6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장학금</a:t>
              </a:r>
              <a:r>
                <a:rPr lang="en-US" altLang="ko-KR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국가 근로 및 취업연계장학금</a:t>
              </a:r>
              <a:r>
                <a:rPr lang="en-US" altLang="ko-KR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국가근로장학금</a:t>
              </a:r>
              <a:r>
                <a:rPr lang="en-US" altLang="ko-KR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근로장학관리</a:t>
              </a:r>
              <a:r>
                <a:rPr lang="en-US" altLang="ko-KR" sz="1600" b="1" dirty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학업시간표관리</a:t>
              </a:r>
              <a:endParaRPr lang="ko-KR" altLang="en-US" sz="1600" b="1" dirty="0">
                <a:solidFill>
                  <a:schemeClr val="accent5">
                    <a:lumMod val="50000"/>
                  </a:schemeClr>
                </a:solidFill>
                <a:latin typeface="+mn-ea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20" name="순서도: 대체 처리 19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1" name="순서도: 병합 20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34" name="직사각형 33"/>
          <p:cNvSpPr/>
          <p:nvPr/>
        </p:nvSpPr>
        <p:spPr>
          <a:xfrm>
            <a:off x="143508" y="2417285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98104" y="2848817"/>
            <a:ext cx="7988289" cy="3164661"/>
            <a:chOff x="498104" y="2848817"/>
            <a:chExt cx="7988289" cy="3164661"/>
          </a:xfrm>
        </p:grpSpPr>
        <p:sp>
          <p:nvSpPr>
            <p:cNvPr id="23" name="모서리가 둥근 사각형 설명선 22"/>
            <p:cNvSpPr/>
            <p:nvPr/>
          </p:nvSpPr>
          <p:spPr>
            <a:xfrm>
              <a:off x="646769" y="4788506"/>
              <a:ext cx="1638610" cy="454897"/>
            </a:xfrm>
            <a:prstGeom prst="wedgeRoundRectCallout">
              <a:avLst>
                <a:gd name="adj1" fmla="val -34618"/>
                <a:gd name="adj2" fmla="val 84696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smtClean="0">
                  <a:latin typeface="+mn-ea"/>
                </a:rPr>
                <a:t>업무계획서를 제출할</a:t>
              </a:r>
              <a:endParaRPr lang="en-US" altLang="ko-KR" sz="900" b="1" dirty="0" smtClean="0">
                <a:latin typeface="+mn-ea"/>
              </a:endParaRPr>
            </a:p>
            <a:p>
              <a:pPr algn="ctr"/>
              <a:r>
                <a:rPr lang="ko-KR" altLang="en-US" sz="900" b="1" dirty="0" err="1" smtClean="0">
                  <a:latin typeface="+mn-ea"/>
                </a:rPr>
                <a:t>근로지를</a:t>
              </a:r>
              <a:r>
                <a:rPr lang="ko-KR" altLang="en-US" sz="900" b="1" dirty="0" smtClean="0">
                  <a:latin typeface="+mn-ea"/>
                </a:rPr>
                <a:t> 선택</a:t>
              </a:r>
            </a:p>
          </p:txBody>
        </p:sp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52" y="2848817"/>
              <a:ext cx="7861641" cy="3164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직사각형 30"/>
            <p:cNvSpPr/>
            <p:nvPr/>
          </p:nvSpPr>
          <p:spPr>
            <a:xfrm>
              <a:off x="785858" y="5423992"/>
              <a:ext cx="238388" cy="2377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latin typeface="+mn-ea"/>
              </a:endParaRPr>
            </a:p>
          </p:txBody>
        </p:sp>
        <p:sp>
          <p:nvSpPr>
            <p:cNvPr id="32" name="타원 31"/>
            <p:cNvSpPr>
              <a:spLocks noChangeArrowheads="1"/>
            </p:cNvSpPr>
            <p:nvPr/>
          </p:nvSpPr>
          <p:spPr bwMode="auto">
            <a:xfrm>
              <a:off x="498104" y="5411323"/>
              <a:ext cx="253297" cy="242833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9pPr>
            </a:lstStyle>
            <a:p>
              <a:pPr algn="ctr"/>
              <a:r>
                <a:rPr lang="en-US" altLang="ko-KR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endParaRPr lang="ko-KR" altLang="en-US" b="1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pic>
          <p:nvPicPr>
            <p:cNvPr id="33" name="Picture 4" descr="C:\Users\koo-kim-home\Desktop\독수리\hand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8807330">
              <a:off x="896683" y="5470047"/>
              <a:ext cx="483966" cy="443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직사각형 36"/>
            <p:cNvSpPr/>
            <p:nvPr/>
          </p:nvSpPr>
          <p:spPr>
            <a:xfrm>
              <a:off x="1611167" y="5399805"/>
              <a:ext cx="288032" cy="191257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141363" y="5416448"/>
              <a:ext cx="288032" cy="191257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581795" y="5411323"/>
              <a:ext cx="288032" cy="191257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047254" y="5315694"/>
              <a:ext cx="1020690" cy="376108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427984" y="5315694"/>
              <a:ext cx="1020690" cy="376108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747501" y="5376572"/>
              <a:ext cx="896359" cy="254351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031625" y="4600452"/>
              <a:ext cx="228602" cy="188054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500379" y="4601283"/>
              <a:ext cx="109842" cy="188054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2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289951" y="97770"/>
            <a:ext cx="174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업무계획서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43508" y="171254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sp>
          <p:nvSpPr>
            <p:cNvPr id="22" name="TextBox 21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chemeClr val="accent5">
                      <a:lumMod val="50000"/>
                    </a:schemeClr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chemeClr val="accent5">
                    <a:lumMod val="50000"/>
                  </a:schemeClr>
                </a:solidFill>
                <a:latin typeface="+mn-ea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20" name="순서도: 대체 처리 19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1" name="순서도: 병합 20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950" y="2492896"/>
            <a:ext cx="2685857" cy="3365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6084168" y="2492896"/>
            <a:ext cx="2693655" cy="3365247"/>
          </a:xfrm>
          <a:prstGeom prst="rect">
            <a:avLst/>
          </a:prstGeom>
          <a:noFill/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62555" y="2060848"/>
            <a:ext cx="5164884" cy="3888432"/>
            <a:chOff x="462555" y="2060848"/>
            <a:chExt cx="5164884" cy="4174870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26" t="29824" r="12652" b="14918"/>
            <a:stretch/>
          </p:blipFill>
          <p:spPr bwMode="auto">
            <a:xfrm>
              <a:off x="462555" y="2060848"/>
              <a:ext cx="5164884" cy="4174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직사각형 35"/>
            <p:cNvSpPr/>
            <p:nvPr/>
          </p:nvSpPr>
          <p:spPr>
            <a:xfrm>
              <a:off x="1301807" y="2246415"/>
              <a:ext cx="1073567" cy="424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367755" y="2591193"/>
              <a:ext cx="691779" cy="249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001712" y="2276510"/>
              <a:ext cx="1210247" cy="439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877585" y="2276510"/>
              <a:ext cx="645759" cy="566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</p:grpSp>
      <p:sp>
        <p:nvSpPr>
          <p:cNvPr id="29" name="타원 28"/>
          <p:cNvSpPr>
            <a:spLocks noChangeArrowheads="1"/>
          </p:cNvSpPr>
          <p:nvPr/>
        </p:nvSpPr>
        <p:spPr bwMode="auto">
          <a:xfrm>
            <a:off x="990790" y="2696221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6" name="모서리가 둥근 사각형 설명선 25"/>
          <p:cNvSpPr/>
          <p:nvPr/>
        </p:nvSpPr>
        <p:spPr>
          <a:xfrm>
            <a:off x="1300359" y="2036715"/>
            <a:ext cx="1411654" cy="425091"/>
          </a:xfrm>
          <a:prstGeom prst="wedgeRoundRectCallout">
            <a:avLst>
              <a:gd name="adj1" fmla="val -22813"/>
              <a:gd name="adj2" fmla="val 84697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latin typeface="+mn-ea"/>
              </a:rPr>
              <a:t>근로기간 설정 후</a:t>
            </a:r>
            <a:r>
              <a:rPr lang="en-US" altLang="ko-KR" sz="900" b="1" dirty="0" smtClean="0">
                <a:latin typeface="+mn-ea"/>
              </a:rPr>
              <a:t>, </a:t>
            </a:r>
            <a:r>
              <a:rPr lang="en-US" altLang="ko-KR" sz="900" b="1" dirty="0">
                <a:latin typeface="+mn-ea"/>
              </a:rPr>
              <a:t/>
            </a:r>
            <a:br>
              <a:rPr lang="en-US" altLang="ko-KR" sz="900" b="1" dirty="0">
                <a:latin typeface="+mn-ea"/>
              </a:rPr>
            </a:br>
            <a:r>
              <a:rPr lang="ko-KR" altLang="en-US" sz="900" b="1" dirty="0" smtClean="0">
                <a:latin typeface="+mn-ea"/>
              </a:rPr>
              <a:t>근로시간</a:t>
            </a:r>
            <a:r>
              <a:rPr lang="en-US" altLang="ko-KR" sz="900" b="1" dirty="0" smtClean="0">
                <a:latin typeface="+mn-ea"/>
              </a:rPr>
              <a:t>(</a:t>
            </a:r>
            <a:r>
              <a:rPr lang="ko-KR" altLang="en-US" sz="900" b="1" dirty="0" smtClean="0">
                <a:latin typeface="+mn-ea"/>
              </a:rPr>
              <a:t>예상</a:t>
            </a:r>
            <a:r>
              <a:rPr lang="en-US" altLang="ko-KR" sz="900" b="1" dirty="0" smtClean="0">
                <a:latin typeface="+mn-ea"/>
              </a:rPr>
              <a:t>) </a:t>
            </a:r>
            <a:r>
              <a:rPr lang="ko-KR" altLang="en-US" sz="900" b="1" dirty="0" smtClean="0">
                <a:latin typeface="+mn-ea"/>
              </a:rPr>
              <a:t>입력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1275794" y="2640464"/>
            <a:ext cx="1107201" cy="17322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5333" y="4436060"/>
            <a:ext cx="300556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i="1" dirty="0" smtClean="0">
                <a:solidFill>
                  <a:srgbClr val="FF0000"/>
                </a:solidFill>
                <a:latin typeface="+mn-ea"/>
              </a:rPr>
              <a:t>실제로 하게 될 업무를 상세히 작성</a:t>
            </a:r>
            <a:endParaRPr lang="ko-KR" altLang="en-US" sz="1000" b="1" i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4" name="타원 33"/>
          <p:cNvSpPr>
            <a:spLocks noChangeArrowheads="1"/>
          </p:cNvSpPr>
          <p:nvPr/>
        </p:nvSpPr>
        <p:spPr bwMode="auto">
          <a:xfrm>
            <a:off x="1022497" y="5347722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3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313894" y="5384173"/>
            <a:ext cx="449610" cy="1569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 flipV="1">
            <a:off x="1770038" y="5238726"/>
            <a:ext cx="4323655" cy="23662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사각형 설명선 31"/>
          <p:cNvSpPr/>
          <p:nvPr/>
        </p:nvSpPr>
        <p:spPr>
          <a:xfrm>
            <a:off x="1301807" y="5710407"/>
            <a:ext cx="2406097" cy="454897"/>
          </a:xfrm>
          <a:prstGeom prst="wedgeRoundRectCallout">
            <a:avLst>
              <a:gd name="adj1" fmla="val -34552"/>
              <a:gd name="adj2" fmla="val -77873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latin typeface="+mn-ea"/>
              </a:rPr>
              <a:t>홈페이지에 입력한 </a:t>
            </a:r>
            <a:r>
              <a:rPr lang="ko-KR" altLang="en-US" sz="900" b="1" dirty="0" smtClean="0">
                <a:latin typeface="+mn-ea"/>
              </a:rPr>
              <a:t>내용과</a:t>
            </a:r>
            <a:r>
              <a:rPr lang="en-US" altLang="ko-KR" sz="900" b="1" dirty="0" smtClean="0">
                <a:latin typeface="+mn-ea"/>
              </a:rPr>
              <a:t/>
            </a:r>
            <a:br>
              <a:rPr lang="en-US" altLang="ko-KR" sz="900" b="1" dirty="0" smtClean="0">
                <a:latin typeface="+mn-ea"/>
              </a:rPr>
            </a:br>
            <a:r>
              <a:rPr lang="ko-KR" altLang="en-US" sz="900" b="1" dirty="0" err="1" smtClean="0">
                <a:latin typeface="+mn-ea"/>
              </a:rPr>
              <a:t>업로드한</a:t>
            </a:r>
            <a:r>
              <a:rPr lang="ko-KR" altLang="en-US" sz="900" b="1" dirty="0" smtClean="0">
                <a:latin typeface="+mn-ea"/>
              </a:rPr>
              <a:t> </a:t>
            </a:r>
            <a:r>
              <a:rPr lang="ko-KR" altLang="en-US" sz="900" b="1" dirty="0">
                <a:latin typeface="+mn-ea"/>
              </a:rPr>
              <a:t>파일의 </a:t>
            </a:r>
            <a:r>
              <a:rPr lang="ko-KR" altLang="en-US" sz="900" b="1" dirty="0" smtClean="0">
                <a:latin typeface="+mn-ea"/>
              </a:rPr>
              <a:t>내용이 같아야 하며</a:t>
            </a:r>
            <a:r>
              <a:rPr lang="en-US" altLang="ko-KR" sz="900" b="1" dirty="0" smtClean="0">
                <a:latin typeface="+mn-ea"/>
              </a:rPr>
              <a:t>, </a:t>
            </a:r>
          </a:p>
          <a:p>
            <a:pPr algn="ctr"/>
            <a:r>
              <a:rPr lang="ko-KR" altLang="en-US" sz="900" b="1" dirty="0" smtClean="0">
                <a:latin typeface="+mn-ea"/>
              </a:rPr>
              <a:t>해당 업로드는 필수사항이 아님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2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5" name="TextBox 18"/>
          <p:cNvSpPr txBox="1"/>
          <p:nvPr/>
        </p:nvSpPr>
        <p:spPr>
          <a:xfrm>
            <a:off x="6888957" y="9777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안전교육이수보고서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259632" y="1534622"/>
            <a:ext cx="7579592" cy="5100830"/>
            <a:chOff x="1259632" y="1534622"/>
            <a:chExt cx="7579592" cy="5100830"/>
          </a:xfrm>
        </p:grpSpPr>
        <p:sp>
          <p:nvSpPr>
            <p:cNvPr id="57" name="직사각형 56"/>
            <p:cNvSpPr/>
            <p:nvPr/>
          </p:nvSpPr>
          <p:spPr>
            <a:xfrm>
              <a:off x="1259632" y="1534622"/>
              <a:ext cx="7579592" cy="5100830"/>
            </a:xfrm>
            <a:prstGeom prst="rect">
              <a:avLst/>
            </a:prstGeom>
            <a:solidFill>
              <a:srgbClr val="F1E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1013" y="1988840"/>
              <a:ext cx="7338211" cy="330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5D288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5D2884"/>
                  </a:solidFill>
                  <a:latin typeface="+mn-ea"/>
                </a:rPr>
                <a:t>안전 및 부정근로 예방 교육 이수보고서를 작성하고 홈페이지에 제출할 경우 출근부</a:t>
              </a:r>
              <a:r>
                <a:rPr lang="en-US" altLang="ko-KR" sz="1900" b="1" dirty="0" smtClean="0">
                  <a:solidFill>
                    <a:srgbClr val="5D2884"/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rgbClr val="5D2884"/>
                  </a:solidFill>
                  <a:latin typeface="+mn-ea"/>
                </a:rPr>
                <a:t>작성 가능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5D288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홈페이지에서 양식을 다운받아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교육내용을 작성하여 업로드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5D288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교육이수보고서 작성 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7030A0"/>
                  </a:solidFill>
                  <a:latin typeface="+mn-ea"/>
                </a:rPr>
                <a:t>교육사진 첨부 필수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5D288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5D2884"/>
                  </a:solidFill>
                  <a:latin typeface="+mn-ea"/>
                </a:rPr>
                <a:t>근로지 담당자의 서명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 기입된 안전교육이수보고서만 인정</a:t>
              </a:r>
              <a:r>
                <a:rPr lang="en-US" altLang="ko-KR" sz="19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5D2884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교육 이수시간의 경우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5D2884"/>
                  </a:solidFill>
                  <a:latin typeface="+mn-ea"/>
                </a:rPr>
                <a:t>최소 </a:t>
              </a:r>
              <a:r>
                <a:rPr lang="en-US" altLang="ko-KR" sz="1900" b="1" dirty="0" smtClean="0">
                  <a:solidFill>
                    <a:srgbClr val="5D2884"/>
                  </a:solidFill>
                  <a:latin typeface="+mn-ea"/>
                </a:rPr>
                <a:t>1</a:t>
              </a:r>
              <a:r>
                <a:rPr lang="ko-KR" altLang="en-US" sz="1900" b="1" dirty="0" smtClean="0">
                  <a:solidFill>
                    <a:srgbClr val="5D2884"/>
                  </a:solidFill>
                  <a:latin typeface="+mn-ea"/>
                </a:rPr>
                <a:t>시간 이상 근로시간으로 인정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단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출근부 입력 시 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“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안전 및 부정근로 예방교육 이수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”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명시</a:t>
              </a: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4794" y="679119"/>
            <a:ext cx="789744" cy="5918233"/>
            <a:chOff x="334794" y="679119"/>
            <a:chExt cx="789744" cy="5918233"/>
          </a:xfrm>
        </p:grpSpPr>
        <p:sp>
          <p:nvSpPr>
            <p:cNvPr id="26" name="갈매기형 수장 25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28" name="갈매기형 수장 27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29" name="갈매기형 수장 28"/>
            <p:cNvSpPr/>
            <p:nvPr/>
          </p:nvSpPr>
          <p:spPr>
            <a:xfrm rot="5400000">
              <a:off x="337342" y="4108143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5D288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교육</a:t>
              </a:r>
              <a:endParaRPr lang="en-US" altLang="ko-KR" sz="1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이수보고</a:t>
              </a:r>
              <a:r>
                <a:rPr lang="ko-KR" altLang="en-US" sz="1400" b="1" spc="-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서</a:t>
              </a:r>
              <a:endParaRPr lang="en-US" altLang="ko-KR" sz="1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30" name="갈매기형 수장 29"/>
            <p:cNvSpPr/>
            <p:nvPr/>
          </p:nvSpPr>
          <p:spPr>
            <a:xfrm rot="5400000">
              <a:off x="420983" y="288548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업무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계획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36" name="갈매기형 수장 35"/>
            <p:cNvSpPr/>
            <p:nvPr/>
          </p:nvSpPr>
          <p:spPr>
            <a:xfrm rot="5400000">
              <a:off x="416139" y="231355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학업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표</a:t>
              </a:r>
            </a:p>
          </p:txBody>
        </p:sp>
        <p:sp>
          <p:nvSpPr>
            <p:cNvPr id="39" name="갈매기형 수장 38"/>
            <p:cNvSpPr/>
            <p:nvPr/>
          </p:nvSpPr>
          <p:spPr>
            <a:xfrm rot="5400000">
              <a:off x="419549" y="475886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입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력</a:t>
              </a:r>
            </a:p>
          </p:txBody>
        </p:sp>
        <p:sp>
          <p:nvSpPr>
            <p:cNvPr id="40" name="갈매기형 수장 39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41" name="갈매기형 수장 40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42" name="갈매기형 수장 41"/>
            <p:cNvSpPr/>
            <p:nvPr/>
          </p:nvSpPr>
          <p:spPr>
            <a:xfrm rot="5400000">
              <a:off x="420983" y="174163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서약서 및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사이버</a:t>
              </a:r>
              <a:r>
                <a:rPr lang="en-US" altLang="ko-KR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O.T</a:t>
              </a:r>
            </a:p>
          </p:txBody>
        </p:sp>
        <p:sp>
          <p:nvSpPr>
            <p:cNvPr id="43" name="갈매기형 수장 42"/>
            <p:cNvSpPr/>
            <p:nvPr/>
          </p:nvSpPr>
          <p:spPr>
            <a:xfrm rot="5400000">
              <a:off x="429906" y="345741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31" name="그룹 30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5D2884"/>
            </a:solidFill>
          </p:grpSpPr>
          <p:sp>
            <p:nvSpPr>
              <p:cNvPr id="32" name="순서도: 대체 처리 31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33" name="순서도: 병합 32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5D2884"/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rgbClr val="5D2884"/>
                </a:solidFill>
                <a:latin typeface="+mn-ea"/>
              </a:endParaRPr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2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6888957" y="9777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안전교육이수보고서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19181" y="980728"/>
            <a:ext cx="8117395" cy="1224136"/>
            <a:chOff x="519181" y="980728"/>
            <a:chExt cx="8117395" cy="1224136"/>
          </a:xfrm>
        </p:grpSpPr>
        <p:sp>
          <p:nvSpPr>
            <p:cNvPr id="21" name="TextBox 20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5D2884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5D2884"/>
                </a:solidFill>
                <a:latin typeface="+mn-ea"/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519181" y="1738908"/>
              <a:ext cx="8117395" cy="465956"/>
            </a:xfrm>
            <a:prstGeom prst="roundRect">
              <a:avLst>
                <a:gd name="adj" fmla="val 50000"/>
              </a:avLst>
            </a:prstGeom>
            <a:solidFill>
              <a:srgbClr val="F1E8F8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spc="-150" dirty="0">
                  <a:solidFill>
                    <a:srgbClr val="5D2884"/>
                  </a:solidFill>
                  <a:latin typeface="+mn-ea"/>
                </a:rPr>
                <a:t>장학금</a:t>
              </a:r>
              <a:r>
                <a:rPr lang="en-US" altLang="ko-KR" sz="1600" b="1" spc="-150" dirty="0">
                  <a:solidFill>
                    <a:srgbClr val="5D2884"/>
                  </a:solidFill>
                  <a:latin typeface="+mn-ea"/>
                </a:rPr>
                <a:t>&gt;</a:t>
              </a:r>
              <a:r>
                <a:rPr lang="ko-KR" altLang="en-US" sz="1600" b="1" spc="-150" dirty="0">
                  <a:solidFill>
                    <a:srgbClr val="5D2884"/>
                  </a:solidFill>
                  <a:latin typeface="+mn-ea"/>
                </a:rPr>
                <a:t>국가 근로 및 취업연계장학금</a:t>
              </a:r>
              <a:r>
                <a:rPr lang="en-US" altLang="ko-KR" sz="1600" b="1" spc="-150" dirty="0">
                  <a:solidFill>
                    <a:srgbClr val="5D2884"/>
                  </a:solidFill>
                  <a:latin typeface="+mn-ea"/>
                </a:rPr>
                <a:t>&gt;</a:t>
              </a:r>
              <a:r>
                <a:rPr lang="ko-KR" altLang="en-US" sz="1600" b="1" spc="-150" dirty="0">
                  <a:solidFill>
                    <a:srgbClr val="5D2884"/>
                  </a:solidFill>
                  <a:latin typeface="+mn-ea"/>
                </a:rPr>
                <a:t>국가근로장학금</a:t>
              </a:r>
              <a:r>
                <a:rPr lang="en-US" altLang="ko-KR" sz="1600" b="1" spc="-150" dirty="0">
                  <a:solidFill>
                    <a:srgbClr val="5D2884"/>
                  </a:solidFill>
                  <a:latin typeface="+mn-ea"/>
                </a:rPr>
                <a:t>&gt;</a:t>
              </a:r>
              <a:r>
                <a:rPr lang="ko-KR" altLang="en-US" sz="1600" b="1" spc="-150" dirty="0">
                  <a:solidFill>
                    <a:srgbClr val="5D2884"/>
                  </a:solidFill>
                  <a:latin typeface="+mn-ea"/>
                </a:rPr>
                <a:t>근로장학관리</a:t>
              </a:r>
              <a:r>
                <a:rPr lang="en-US" altLang="ko-KR" sz="1600" b="1" spc="-150" dirty="0" smtClean="0">
                  <a:solidFill>
                    <a:srgbClr val="5D2884"/>
                  </a:solidFill>
                  <a:latin typeface="+mn-ea"/>
                </a:rPr>
                <a:t>&gt; </a:t>
              </a:r>
              <a:r>
                <a:rPr lang="ko-KR" altLang="en-US" sz="1600" b="1" spc="-150" dirty="0" smtClean="0">
                  <a:solidFill>
                    <a:srgbClr val="5D2884"/>
                  </a:solidFill>
                  <a:latin typeface="+mn-ea"/>
                </a:rPr>
                <a:t>교육이수보고서관리</a:t>
              </a:r>
              <a:endParaRPr lang="ko-KR" altLang="en-US" sz="1600" b="1" spc="-150" dirty="0">
                <a:solidFill>
                  <a:srgbClr val="5D2884"/>
                </a:solidFill>
                <a:latin typeface="+mn-ea"/>
              </a:endParaRP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5D2884"/>
            </a:solidFill>
          </p:grpSpPr>
          <p:sp>
            <p:nvSpPr>
              <p:cNvPr id="19" name="순서도: 대체 처리 18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0" name="순서도: 병합 19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41" name="직사각형 40"/>
          <p:cNvSpPr/>
          <p:nvPr/>
        </p:nvSpPr>
        <p:spPr>
          <a:xfrm>
            <a:off x="152878" y="2412010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735" y="2564908"/>
            <a:ext cx="2815228" cy="368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394521" y="3092936"/>
            <a:ext cx="5381199" cy="2363978"/>
            <a:chOff x="394521" y="3092936"/>
            <a:chExt cx="5381199" cy="236397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521" y="3092936"/>
              <a:ext cx="5365735" cy="223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4704914" y="4989829"/>
              <a:ext cx="476567" cy="1467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latin typeface="+mn-ea"/>
              </a:endParaRPr>
            </a:p>
          </p:txBody>
        </p:sp>
        <p:sp>
          <p:nvSpPr>
            <p:cNvPr id="24" name="타원 23"/>
            <p:cNvSpPr>
              <a:spLocks noChangeArrowheads="1"/>
            </p:cNvSpPr>
            <p:nvPr/>
          </p:nvSpPr>
          <p:spPr bwMode="auto">
            <a:xfrm>
              <a:off x="4420914" y="4941768"/>
              <a:ext cx="253297" cy="242833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9pPr>
            </a:lstStyle>
            <a:p>
              <a:pPr algn="ctr"/>
              <a:r>
                <a:rPr lang="en-US" altLang="ko-KR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endParaRPr lang="ko-KR" altLang="en-US" b="1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pic>
          <p:nvPicPr>
            <p:cNvPr id="25" name="Picture 4" descr="C:\Users\koo-kim-home\Desktop\독수리\hand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807330">
              <a:off x="4948044" y="4993176"/>
              <a:ext cx="483966" cy="443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직사각형 30"/>
            <p:cNvSpPr/>
            <p:nvPr/>
          </p:nvSpPr>
          <p:spPr>
            <a:xfrm>
              <a:off x="1862167" y="4869160"/>
              <a:ext cx="1341681" cy="2264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3" t="19936" r="4624" b="41452"/>
            <a:stretch/>
          </p:blipFill>
          <p:spPr bwMode="auto">
            <a:xfrm>
              <a:off x="394521" y="3092936"/>
              <a:ext cx="5381199" cy="1263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1021352" y="4600178"/>
              <a:ext cx="28725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6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2018</a:t>
              </a:r>
              <a:endParaRPr lang="ko-KR" altLang="en-US" sz="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81203" y="4600178"/>
              <a:ext cx="21031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</a:t>
              </a:r>
              <a:endParaRPr lang="ko-KR" altLang="en-US" sz="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2053755" y="4629387"/>
              <a:ext cx="1030901" cy="163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696509" y="4621767"/>
              <a:ext cx="1030901" cy="163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29" name="모서리가 둥근 사각형 설명선 28"/>
            <p:cNvSpPr/>
            <p:nvPr/>
          </p:nvSpPr>
          <p:spPr>
            <a:xfrm>
              <a:off x="3109274" y="4256028"/>
              <a:ext cx="2016225" cy="454897"/>
            </a:xfrm>
            <a:prstGeom prst="wedgeRoundRectCallout">
              <a:avLst>
                <a:gd name="adj1" fmla="val 38369"/>
                <a:gd name="adj2" fmla="val 8663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smtClean="0">
                  <a:latin typeface="+mn-ea"/>
                </a:rPr>
                <a:t>양식을 </a:t>
              </a:r>
              <a:r>
                <a:rPr lang="ko-KR" altLang="en-US" sz="900" b="1" dirty="0" err="1" smtClean="0">
                  <a:latin typeface="+mn-ea"/>
                </a:rPr>
                <a:t>다운로드하여</a:t>
              </a:r>
              <a:r>
                <a:rPr lang="ko-KR" altLang="en-US" sz="900" b="1" dirty="0" smtClean="0">
                  <a:latin typeface="+mn-ea"/>
                </a:rPr>
                <a:t> </a:t>
              </a:r>
              <a:r>
                <a:rPr lang="ko-KR" altLang="en-US" sz="900" b="1" dirty="0" err="1" smtClean="0">
                  <a:latin typeface="+mn-ea"/>
                </a:rPr>
                <a:t>근로지에서</a:t>
              </a:r>
              <a:r>
                <a:rPr lang="en-US" altLang="ko-KR" sz="900" b="1" dirty="0" smtClean="0">
                  <a:latin typeface="+mn-ea"/>
                </a:rPr>
                <a:t/>
              </a:r>
              <a:br>
                <a:rPr lang="en-US" altLang="ko-KR" sz="900" b="1" dirty="0" smtClean="0">
                  <a:latin typeface="+mn-ea"/>
                </a:rPr>
              </a:br>
              <a:r>
                <a:rPr lang="ko-KR" altLang="en-US" sz="900" b="1" dirty="0" smtClean="0">
                  <a:latin typeface="+mn-ea"/>
                </a:rPr>
                <a:t>받은 교육내용을 작성하여 업로드</a:t>
              </a:r>
            </a:p>
          </p:txBody>
        </p:sp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146364"/>
              <a:ext cx="964784" cy="199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25" t="40427" r="64257" b="56340"/>
            <a:stretch/>
          </p:blipFill>
          <p:spPr bwMode="auto">
            <a:xfrm>
              <a:off x="1259632" y="4151279"/>
              <a:ext cx="963170" cy="187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325" y="3336185"/>
              <a:ext cx="1751969" cy="3088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직사각형 37"/>
            <p:cNvSpPr/>
            <p:nvPr/>
          </p:nvSpPr>
          <p:spPr>
            <a:xfrm>
              <a:off x="1070909" y="4631525"/>
              <a:ext cx="188723" cy="160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468403" y="4629387"/>
              <a:ext cx="188723" cy="160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bIns="108000" rtlCol="0" anchor="ctr"/>
            <a:lstStyle/>
            <a:p>
              <a:pPr algn="r"/>
              <a:endParaRPr lang="ko-KR" altLang="en-US" sz="1900" b="1">
                <a:latin typeface="+mn-ea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242069" y="4166302"/>
              <a:ext cx="210703" cy="164611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699495" y="4184726"/>
              <a:ext cx="162672" cy="126973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dirty="0" smtClean="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cxnSp>
        <p:nvCxnSpPr>
          <p:cNvPr id="26" name="직선 화살표 연결선 25"/>
          <p:cNvCxnSpPr>
            <a:stCxn id="22" idx="0"/>
          </p:cNvCxnSpPr>
          <p:nvPr/>
        </p:nvCxnSpPr>
        <p:spPr>
          <a:xfrm flipV="1">
            <a:off x="4943198" y="4483476"/>
            <a:ext cx="1068962" cy="50635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22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6888957" y="9777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안전교육이수보고서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sp>
          <p:nvSpPr>
            <p:cNvPr id="21" name="TextBox 20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5D2884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5D2884"/>
                </a:solidFill>
                <a:latin typeface="+mn-ea"/>
              </a:endParaRP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5D2884"/>
            </a:solidFill>
          </p:grpSpPr>
          <p:sp>
            <p:nvSpPr>
              <p:cNvPr id="19" name="순서도: 대체 처리 18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20" name="순서도: 병합 19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sp>
        <p:nvSpPr>
          <p:cNvPr id="41" name="직사각형 40"/>
          <p:cNvSpPr/>
          <p:nvPr/>
        </p:nvSpPr>
        <p:spPr>
          <a:xfrm>
            <a:off x="152878" y="2412010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21" y="3092936"/>
            <a:ext cx="5365735" cy="223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 descr="C:\Users\koo-kim-home\Desktop\독수리\han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07330">
            <a:off x="5213062" y="5102235"/>
            <a:ext cx="483966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1862167" y="4869160"/>
            <a:ext cx="1341681" cy="226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t="19936" r="4624" b="41452"/>
          <a:stretch/>
        </p:blipFill>
        <p:spPr bwMode="auto">
          <a:xfrm>
            <a:off x="394521" y="3092936"/>
            <a:ext cx="5381199" cy="126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021352" y="4600178"/>
            <a:ext cx="287259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+mn-ea"/>
              </a:rPr>
              <a:t>2018</a:t>
            </a:r>
            <a:endParaRPr lang="ko-KR" altLang="en-US" sz="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81203" y="4600178"/>
            <a:ext cx="210315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00" b="1" spc="-15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+mn-ea"/>
              </a:rPr>
              <a:t>2</a:t>
            </a:r>
            <a:endParaRPr lang="ko-KR" altLang="en-US" sz="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053755" y="4629387"/>
            <a:ext cx="1030901" cy="163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696509" y="4621767"/>
            <a:ext cx="1030901" cy="163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522304" y="3295416"/>
            <a:ext cx="369828" cy="81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8999" y="4574160"/>
            <a:ext cx="202561" cy="2204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sp>
        <p:nvSpPr>
          <p:cNvPr id="37" name="타원 36"/>
          <p:cNvSpPr>
            <a:spLocks noChangeArrowheads="1"/>
          </p:cNvSpPr>
          <p:nvPr/>
        </p:nvSpPr>
        <p:spPr bwMode="auto">
          <a:xfrm>
            <a:off x="179512" y="4562945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127637" y="4981891"/>
            <a:ext cx="356230" cy="1477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 flipV="1">
            <a:off x="5271486" y="4356340"/>
            <a:ext cx="510967" cy="63947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>
            <a:spLocks noChangeArrowheads="1"/>
          </p:cNvSpPr>
          <p:nvPr/>
        </p:nvSpPr>
        <p:spPr bwMode="auto">
          <a:xfrm>
            <a:off x="5086959" y="4701137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3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5" name="모서리가 둥근 사각형 설명선 44"/>
          <p:cNvSpPr/>
          <p:nvPr/>
        </p:nvSpPr>
        <p:spPr>
          <a:xfrm>
            <a:off x="315641" y="3941660"/>
            <a:ext cx="1638610" cy="454897"/>
          </a:xfrm>
          <a:prstGeom prst="wedgeRoundRectCallout">
            <a:avLst>
              <a:gd name="adj1" fmla="val -34618"/>
              <a:gd name="adj2" fmla="val 84696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latin typeface="+mn-ea"/>
              </a:rPr>
              <a:t>교육이수보고서를</a:t>
            </a:r>
            <a:r>
              <a:rPr lang="en-US" altLang="ko-KR" sz="900" b="1" dirty="0" smtClean="0">
                <a:latin typeface="+mn-ea"/>
              </a:rPr>
              <a:t/>
            </a:r>
            <a:br>
              <a:rPr lang="en-US" altLang="ko-KR" sz="900" b="1" dirty="0" smtClean="0">
                <a:latin typeface="+mn-ea"/>
              </a:rPr>
            </a:br>
            <a:r>
              <a:rPr lang="ko-KR" altLang="en-US" sz="900" b="1" dirty="0" smtClean="0">
                <a:latin typeface="+mn-ea"/>
              </a:rPr>
              <a:t>제출할</a:t>
            </a:r>
            <a:r>
              <a:rPr lang="en-US" altLang="ko-KR" sz="900" b="1" dirty="0">
                <a:latin typeface="+mn-ea"/>
              </a:rPr>
              <a:t> </a:t>
            </a:r>
            <a:r>
              <a:rPr lang="ko-KR" altLang="en-US" sz="900" b="1" dirty="0" err="1" smtClean="0">
                <a:latin typeface="+mn-ea"/>
              </a:rPr>
              <a:t>근로지를</a:t>
            </a:r>
            <a:r>
              <a:rPr lang="ko-KR" altLang="en-US" sz="900" b="1" dirty="0" smtClean="0">
                <a:latin typeface="+mn-ea"/>
              </a:rPr>
              <a:t> 선택</a:t>
            </a: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758" y="1231418"/>
            <a:ext cx="4022332" cy="3075930"/>
          </a:xfrm>
          <a:prstGeom prst="rect">
            <a:avLst/>
          </a:prstGeom>
          <a:noFill/>
          <a:ln w="19050">
            <a:solidFill>
              <a:srgbClr val="0E6B9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25" y="3336185"/>
            <a:ext cx="1751969" cy="30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1070909" y="4631525"/>
            <a:ext cx="188723" cy="160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54627" y="4620667"/>
            <a:ext cx="188723" cy="160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34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5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259632" y="1534622"/>
            <a:ext cx="7579592" cy="5100830"/>
            <a:chOff x="1259632" y="1534622"/>
            <a:chExt cx="7579592" cy="5100830"/>
          </a:xfrm>
        </p:grpSpPr>
        <p:sp>
          <p:nvSpPr>
            <p:cNvPr id="57" name="직사각형 56"/>
            <p:cNvSpPr/>
            <p:nvPr/>
          </p:nvSpPr>
          <p:spPr>
            <a:xfrm>
              <a:off x="1259632" y="1534622"/>
              <a:ext cx="7579592" cy="5100830"/>
            </a:xfrm>
            <a:prstGeom prst="rect">
              <a:avLst/>
            </a:prstGeom>
            <a:solidFill>
              <a:srgbClr val="FA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1013" y="1988840"/>
              <a:ext cx="7175443" cy="364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근로 후 즉시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(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최소 </a:t>
              </a:r>
              <a:r>
                <a:rPr lang="en-US" altLang="ko-KR" sz="1900" b="1" dirty="0">
                  <a:solidFill>
                    <a:srgbClr val="D341A9"/>
                  </a:solidFill>
                  <a:latin typeface="+mn-ea"/>
                </a:rPr>
                <a:t>3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일 이내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)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에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근로한 내용을 홈페이지 또는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모바일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어</a:t>
              </a:r>
              <a:r>
                <a:rPr lang="ko-KR" altLang="en-US" sz="1900" b="1" dirty="0" err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플</a:t>
              </a:r>
              <a:r>
                <a:rPr lang="ko-KR" altLang="en-US" sz="1900" b="1" dirty="0" err="1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에서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출근부 입력해야 함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en-US" altLang="ko-KR" sz="1900" b="1" dirty="0">
                  <a:solidFill>
                    <a:srgbClr val="D341A9"/>
                  </a:solidFill>
                  <a:latin typeface="+mn-ea"/>
                </a:rPr>
                <a:t>3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일이 지난 후에는 출근부 입력이 불가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하며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입력하지 않은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시간에 대해서는 장학금을 받을 수 없음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→ 예시 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: 20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일에 근로한 내용은 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25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일까지 입력가능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학기 중 근로 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학업시간표에 등록한 시간에 근로한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내용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본인 입력이 인정되지 않으며 출근부 입력 또한 불가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en-US" altLang="ko-KR" sz="2400" b="1" dirty="0">
                  <a:solidFill>
                    <a:srgbClr val="355DA5"/>
                  </a:solidFill>
                  <a:latin typeface="+mn-ea"/>
                </a:rPr>
                <a:t> </a:t>
              </a:r>
              <a:r>
                <a:rPr lang="en-US" altLang="ko-KR" sz="20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※ </a:t>
              </a:r>
              <a:r>
                <a:rPr lang="en-US" altLang="ko-KR" sz="20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20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단</a:t>
              </a:r>
              <a:r>
                <a:rPr lang="en-US" altLang="ko-KR" sz="20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봉사유형은  근로장학생이 수혜대학생과 동일 학업시간에 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수업지원을 위한 근로활동이 가능하나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본인 입력이 불가하므로 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355DA5"/>
                </a:buClr>
              </a:pPr>
              <a:r>
                <a:rPr lang="en-US" altLang="ko-KR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  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소속대학 담당자 또는 </a:t>
              </a:r>
              <a:r>
                <a:rPr lang="ko-KR" altLang="en-US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근로기관 </a:t>
              </a:r>
              <a:r>
                <a:rPr lang="ko-KR" altLang="en-US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담당자가 등록 가능</a:t>
              </a:r>
              <a:endPara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4792" y="679119"/>
            <a:ext cx="789746" cy="5918233"/>
            <a:chOff x="334792" y="679119"/>
            <a:chExt cx="789746" cy="5918233"/>
          </a:xfrm>
        </p:grpSpPr>
        <p:sp>
          <p:nvSpPr>
            <p:cNvPr id="42" name="갈매기형 수장 41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43" name="갈매기형 수장 42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44" name="갈매기형 수장 43"/>
            <p:cNvSpPr/>
            <p:nvPr/>
          </p:nvSpPr>
          <p:spPr>
            <a:xfrm rot="5400000">
              <a:off x="337342" y="4671795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D341A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출근부</a:t>
              </a:r>
              <a:endParaRPr lang="en-US" altLang="ko-KR" sz="1400" b="1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입력</a:t>
              </a:r>
              <a:endParaRPr lang="en-US" altLang="ko-KR" sz="1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45" name="갈매기형 수장 44"/>
            <p:cNvSpPr/>
            <p:nvPr/>
          </p:nvSpPr>
          <p:spPr>
            <a:xfrm rot="5400000">
              <a:off x="420983" y="288548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업무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계획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  <p:sp>
          <p:nvSpPr>
            <p:cNvPr id="46" name="갈매기형 수장 45"/>
            <p:cNvSpPr/>
            <p:nvPr/>
          </p:nvSpPr>
          <p:spPr>
            <a:xfrm rot="5400000">
              <a:off x="416139" y="231355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학업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표</a:t>
              </a:r>
            </a:p>
          </p:txBody>
        </p:sp>
        <p:sp>
          <p:nvSpPr>
            <p:cNvPr id="55" name="갈매기형 수장 54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58" name="갈매기형 수장 57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59" name="갈매기형 수장 58"/>
            <p:cNvSpPr/>
            <p:nvPr/>
          </p:nvSpPr>
          <p:spPr>
            <a:xfrm rot="5400000">
              <a:off x="420983" y="174163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서약서 및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사이버</a:t>
              </a:r>
              <a:r>
                <a:rPr lang="en-US" altLang="ko-KR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O.T</a:t>
              </a:r>
            </a:p>
          </p:txBody>
        </p:sp>
        <p:sp>
          <p:nvSpPr>
            <p:cNvPr id="60" name="갈매기형 수장 59"/>
            <p:cNvSpPr/>
            <p:nvPr/>
          </p:nvSpPr>
          <p:spPr>
            <a:xfrm rot="5400000">
              <a:off x="429906" y="345741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  <p:sp>
          <p:nvSpPr>
            <p:cNvPr id="61" name="갈매기형 수장 60"/>
            <p:cNvSpPr/>
            <p:nvPr/>
          </p:nvSpPr>
          <p:spPr>
            <a:xfrm rot="5400000">
              <a:off x="416137" y="403446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안전교육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이수보고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30" name="그룹 29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36" name="순서도: 대체 처리 35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37" name="순서도: 병합 36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4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5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34792" y="679119"/>
            <a:ext cx="789746" cy="5918233"/>
            <a:chOff x="334792" y="679119"/>
            <a:chExt cx="789746" cy="5918233"/>
          </a:xfrm>
        </p:grpSpPr>
        <p:sp>
          <p:nvSpPr>
            <p:cNvPr id="25" name="갈매기형 수장 24"/>
            <p:cNvSpPr/>
            <p:nvPr/>
          </p:nvSpPr>
          <p:spPr>
            <a:xfrm rot="5400000">
              <a:off x="416140" y="597773"/>
              <a:ext cx="613286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장학금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청</a:t>
              </a:r>
            </a:p>
          </p:txBody>
        </p:sp>
        <p:sp>
          <p:nvSpPr>
            <p:cNvPr id="26" name="갈매기형 수장 25"/>
            <p:cNvSpPr/>
            <p:nvPr/>
          </p:nvSpPr>
          <p:spPr>
            <a:xfrm rot="5400000">
              <a:off x="416139" y="1169701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학생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발</a:t>
              </a:r>
            </a:p>
          </p:txBody>
        </p:sp>
        <p:sp>
          <p:nvSpPr>
            <p:cNvPr id="28" name="갈매기형 수장 27"/>
            <p:cNvSpPr/>
            <p:nvPr/>
          </p:nvSpPr>
          <p:spPr>
            <a:xfrm rot="5400000">
              <a:off x="337342" y="4671795"/>
              <a:ext cx="770881" cy="775977"/>
            </a:xfrm>
            <a:prstGeom prst="chevron">
              <a:avLst>
                <a:gd name="adj" fmla="val 21368"/>
              </a:avLst>
            </a:prstGeom>
            <a:solidFill>
              <a:srgbClr val="D341A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출근부</a:t>
              </a:r>
              <a:endParaRPr lang="en-US" altLang="ko-KR" sz="1400" b="1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/>
              <a:r>
                <a:rPr lang="ko-KR" altLang="en-US" sz="1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입력</a:t>
              </a:r>
              <a:endParaRPr lang="en-US" altLang="ko-KR" sz="1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29" name="갈매기형 수장 28"/>
            <p:cNvSpPr/>
            <p:nvPr/>
          </p:nvSpPr>
          <p:spPr>
            <a:xfrm rot="5400000">
              <a:off x="420983" y="2885488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업무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계획서</a:t>
              </a:r>
              <a:endParaRPr lang="ko-KR" altLang="en-US" sz="12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31" name="갈매기형 수장 30"/>
            <p:cNvSpPr/>
            <p:nvPr/>
          </p:nvSpPr>
          <p:spPr>
            <a:xfrm rot="5400000">
              <a:off x="416139" y="2313559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학업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시간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표</a:t>
              </a:r>
            </a:p>
          </p:txBody>
        </p:sp>
        <p:sp>
          <p:nvSpPr>
            <p:cNvPr id="32" name="갈매기형 수장 31"/>
            <p:cNvSpPr/>
            <p:nvPr/>
          </p:nvSpPr>
          <p:spPr>
            <a:xfrm rot="5400000">
              <a:off x="419549" y="533079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출근부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제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</a:t>
              </a:r>
            </a:p>
          </p:txBody>
        </p:sp>
        <p:sp>
          <p:nvSpPr>
            <p:cNvPr id="33" name="갈매기형 수장 32"/>
            <p:cNvSpPr/>
            <p:nvPr/>
          </p:nvSpPr>
          <p:spPr>
            <a:xfrm rot="5400000">
              <a:off x="419549" y="5902721"/>
              <a:ext cx="613285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장학금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spc="-3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지</a:t>
              </a:r>
              <a:r>
                <a:rPr lang="ko-KR" altLang="en-US" sz="1200" b="1" spc="-3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급</a:t>
              </a:r>
              <a:endParaRPr lang="en-US" altLang="ko-KR" sz="1200" b="1" spc="-3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34" name="갈매기형 수장 33"/>
            <p:cNvSpPr/>
            <p:nvPr/>
          </p:nvSpPr>
          <p:spPr>
            <a:xfrm rot="5400000">
              <a:off x="420983" y="1741630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서약서 및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사이버</a:t>
              </a:r>
              <a:r>
                <a:rPr lang="en-US" altLang="ko-KR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O.T</a:t>
              </a:r>
            </a:p>
          </p:txBody>
        </p:sp>
        <p:sp>
          <p:nvSpPr>
            <p:cNvPr id="39" name="갈매기형 수장 38"/>
            <p:cNvSpPr/>
            <p:nvPr/>
          </p:nvSpPr>
          <p:spPr>
            <a:xfrm rot="5400000">
              <a:off x="429906" y="345741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진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행</a:t>
              </a:r>
            </a:p>
          </p:txBody>
        </p:sp>
        <p:sp>
          <p:nvSpPr>
            <p:cNvPr id="40" name="갈매기형 수장 39"/>
            <p:cNvSpPr/>
            <p:nvPr/>
          </p:nvSpPr>
          <p:spPr>
            <a:xfrm rot="5400000">
              <a:off x="416137" y="4034467"/>
              <a:ext cx="613288" cy="775977"/>
            </a:xfrm>
            <a:prstGeom prst="chevron">
              <a:avLst>
                <a:gd name="adj" fmla="val 2631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600" tIns="3600" rIns="3600" bIns="3600" rtlCol="0" anchor="t" anchorCtr="0"/>
            <a:lstStyle/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안전교육</a:t>
              </a:r>
              <a:endPara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이수보고</a:t>
              </a:r>
              <a:r>
                <a:rPr lang="ko-KR" altLang="en-US" sz="12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서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259632" y="1534622"/>
            <a:ext cx="7579592" cy="4756087"/>
            <a:chOff x="1259632" y="1534622"/>
            <a:chExt cx="7579592" cy="4756087"/>
          </a:xfrm>
        </p:grpSpPr>
        <p:sp>
          <p:nvSpPr>
            <p:cNvPr id="57" name="직사각형 56"/>
            <p:cNvSpPr/>
            <p:nvPr/>
          </p:nvSpPr>
          <p:spPr>
            <a:xfrm>
              <a:off x="1259632" y="1534622"/>
              <a:ext cx="7579592" cy="4756087"/>
            </a:xfrm>
            <a:prstGeom prst="rect">
              <a:avLst/>
            </a:prstGeom>
            <a:solidFill>
              <a:srgbClr val="FA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1013" y="1988840"/>
              <a:ext cx="7175443" cy="3893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1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일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/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주당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/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학기당 최대근로시간을 초과하여 출근부 입력이 </a:t>
              </a:r>
              <a:endParaRPr lang="en-US" altLang="ko-KR" sz="1900" b="1" dirty="0" smtClean="0">
                <a:solidFill>
                  <a:srgbClr val="D341A9"/>
                </a:solidFill>
                <a:latin typeface="+mn-ea"/>
              </a:endParaRPr>
            </a:p>
            <a:p>
              <a:pPr>
                <a:buClr>
                  <a:srgbClr val="D341A9"/>
                </a:buClr>
              </a:pPr>
              <a:r>
                <a:rPr lang="en-US" altLang="ko-KR" sz="1900" b="1" dirty="0">
                  <a:solidFill>
                    <a:srgbClr val="D341A9"/>
                  </a:solidFill>
                  <a:latin typeface="+mn-ea"/>
                </a:rPr>
                <a:t> 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 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불가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하며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초과한 시간에 대하여 장학금 수령 불가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출근부 입력은 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1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시간 단위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로만 입력가능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(∵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시급단가 적용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)</a:t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출근부 입력 시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장학생 본인명의의 공인인증서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필요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 marL="285750" indent="-285750">
                <a:buClr>
                  <a:srgbClr val="D341A9"/>
                </a:buClr>
                <a:buFont typeface="Wingdings" panose="05000000000000000000" pitchFamily="2" charset="2"/>
                <a:buChar char="§"/>
              </a:pP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근로지 담당자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가 장학생이 작성한 출근부를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매일 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“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확인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”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하고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월말에 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“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대학제출 처리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”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를 하여야 </a:t>
              </a:r>
              <a:r>
                <a:rPr lang="ko-KR" altLang="en-US" sz="1900" b="1" dirty="0" smtClean="0">
                  <a:solidFill>
                    <a:srgbClr val="D341A9"/>
                  </a:solidFill>
                  <a:latin typeface="+mn-ea"/>
                </a:rPr>
                <a:t>해당월의 출근부가 인정</a:t>
              </a:r>
              <a:endParaRPr lang="en-US" altLang="ko-KR" sz="1900" b="1" dirty="0" smtClean="0">
                <a:solidFill>
                  <a:srgbClr val="D341A9"/>
                </a:solidFill>
                <a:latin typeface="+mn-ea"/>
              </a:endParaRPr>
            </a:p>
            <a:p>
              <a:pPr>
                <a:buClr>
                  <a:srgbClr val="D341A9"/>
                </a:buClr>
              </a:pPr>
              <a:r>
                <a:rPr lang="en-US" altLang="ko-KR" sz="1900" b="1" dirty="0">
                  <a:solidFill>
                    <a:srgbClr val="D341A9"/>
                  </a:solidFill>
                  <a:latin typeface="+mn-ea"/>
                </a:rPr>
                <a:t> </a:t>
              </a:r>
              <a:r>
                <a:rPr lang="en-US" altLang="ko-KR" sz="1900" b="1" dirty="0" smtClean="0">
                  <a:solidFill>
                    <a:srgbClr val="D341A9"/>
                  </a:solidFill>
                  <a:latin typeface="+mn-ea"/>
                </a:rPr>
                <a:t>  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되어야 대학은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장학금 지급이 가능</a:t>
              </a: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D341A9"/>
                </a:buClr>
              </a:pP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</a:b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※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대학 및 장학생은 근로지 배정 후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이와 같은 내용을 근로지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담</a:t>
              </a:r>
              <a:endParaRPr lang="en-US" altLang="ko-KR" sz="1900" b="1" dirty="0" smtClean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  <a:p>
              <a:pPr>
                <a:buClr>
                  <a:srgbClr val="D341A9"/>
                </a:buClr>
              </a:pPr>
              <a:r>
                <a:rPr lang="en-US" altLang="ko-KR" sz="1900" b="1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당자에게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재확인 안내 부탁 드립니다</a:t>
              </a:r>
              <a:r>
                <a:rPr lang="en-US" altLang="ko-KR" sz="1900" b="1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.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31640" y="764704"/>
            <a:ext cx="3672408" cy="864096"/>
            <a:chOff x="1331640" y="764704"/>
            <a:chExt cx="3672408" cy="864096"/>
          </a:xfrm>
        </p:grpSpPr>
        <p:grpSp>
          <p:nvGrpSpPr>
            <p:cNvPr id="30" name="그룹 29"/>
            <p:cNvGrpSpPr/>
            <p:nvPr/>
          </p:nvGrpSpPr>
          <p:grpSpPr>
            <a:xfrm>
              <a:off x="1331640" y="787130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36" name="순서도: 대체 처리 35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200" b="1" spc="-300" dirty="0" smtClean="0">
                    <a:latin typeface="+mn-ea"/>
                  </a:rPr>
                  <a:t>01</a:t>
                </a:r>
                <a:endParaRPr lang="ko-KR" altLang="en-US" sz="3200" b="1" spc="-300" dirty="0">
                  <a:latin typeface="+mn-ea"/>
                </a:endParaRPr>
              </a:p>
            </p:txBody>
          </p:sp>
          <p:sp>
            <p:nvSpPr>
              <p:cNvPr id="37" name="순서도: 병합 36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105982" y="764704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유의사항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3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43508" y="2417285"/>
            <a:ext cx="8856984" cy="40360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19181" y="980728"/>
            <a:ext cx="8117395" cy="1224136"/>
            <a:chOff x="519181" y="980728"/>
            <a:chExt cx="8117395" cy="122413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519181" y="1738908"/>
              <a:ext cx="8117395" cy="465956"/>
            </a:xfrm>
            <a:prstGeom prst="roundRect">
              <a:avLst>
                <a:gd name="adj" fmla="val 50000"/>
              </a:avLst>
            </a:prstGeom>
            <a:solidFill>
              <a:srgbClr val="FAEAF6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rgbClr val="D341A9"/>
                  </a:solidFill>
                  <a:latin typeface="+mn-ea"/>
                </a:rPr>
                <a:t>장학금</a:t>
              </a:r>
              <a:r>
                <a:rPr lang="en-US" altLang="ko-KR" sz="1600" b="1" dirty="0">
                  <a:solidFill>
                    <a:srgbClr val="D341A9"/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rgbClr val="D341A9"/>
                  </a:solidFill>
                  <a:latin typeface="+mn-ea"/>
                </a:rPr>
                <a:t>국가 근로 및 취업연계장학금</a:t>
              </a:r>
              <a:r>
                <a:rPr lang="en-US" altLang="ko-KR" sz="1600" b="1" dirty="0">
                  <a:solidFill>
                    <a:srgbClr val="D341A9"/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rgbClr val="D341A9"/>
                  </a:solidFill>
                  <a:latin typeface="+mn-ea"/>
                </a:rPr>
                <a:t>국가근로장학금</a:t>
              </a:r>
              <a:r>
                <a:rPr lang="en-US" altLang="ko-KR" sz="1600" b="1" dirty="0">
                  <a:solidFill>
                    <a:srgbClr val="D341A9"/>
                  </a:solidFill>
                  <a:latin typeface="+mn-ea"/>
                </a:rPr>
                <a:t>&gt;</a:t>
              </a:r>
              <a:r>
                <a:rPr lang="ko-KR" altLang="en-US" sz="1600" b="1" dirty="0">
                  <a:solidFill>
                    <a:srgbClr val="D341A9"/>
                  </a:solidFill>
                  <a:latin typeface="+mn-ea"/>
                </a:rPr>
                <a:t>근로장학관리</a:t>
              </a:r>
              <a:r>
                <a:rPr lang="en-US" altLang="ko-KR" sz="1600" b="1" dirty="0" smtClean="0">
                  <a:solidFill>
                    <a:srgbClr val="D341A9"/>
                  </a:solidFill>
                  <a:latin typeface="+mn-ea"/>
                </a:rPr>
                <a:t>&gt;</a:t>
              </a:r>
              <a:r>
                <a:rPr lang="ko-KR" altLang="en-US" sz="1600" b="1" dirty="0" smtClean="0">
                  <a:solidFill>
                    <a:srgbClr val="D341A9"/>
                  </a:solidFill>
                  <a:latin typeface="+mn-ea"/>
                </a:rPr>
                <a:t>출근부관리</a:t>
              </a:r>
              <a:endParaRPr lang="ko-KR" altLang="en-US" sz="1600" b="1" dirty="0">
                <a:solidFill>
                  <a:srgbClr val="D341A9"/>
                </a:solidFill>
                <a:latin typeface="+mn-ea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15" name="순서도: 대체 처리 1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16" name="순서도: 병합 1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4"/>
            <a:ext cx="692413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1202223" y="4832597"/>
            <a:ext cx="168536" cy="1467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sp>
        <p:nvSpPr>
          <p:cNvPr id="31" name="타원 30"/>
          <p:cNvSpPr>
            <a:spLocks noChangeArrowheads="1"/>
          </p:cNvSpPr>
          <p:nvPr/>
        </p:nvSpPr>
        <p:spPr bwMode="auto">
          <a:xfrm>
            <a:off x="918223" y="4784536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" name="모서리가 둥근 사각형 설명선 31"/>
          <p:cNvSpPr/>
          <p:nvPr/>
        </p:nvSpPr>
        <p:spPr>
          <a:xfrm>
            <a:off x="321711" y="4210410"/>
            <a:ext cx="1638610" cy="454897"/>
          </a:xfrm>
          <a:prstGeom prst="wedgeRoundRectCallout">
            <a:avLst>
              <a:gd name="adj1" fmla="val 7234"/>
              <a:gd name="adj2" fmla="val 80830"/>
              <a:gd name="adj3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latin typeface="+mn-ea"/>
              </a:rPr>
              <a:t>출근부를 입력할</a:t>
            </a:r>
            <a:endParaRPr lang="en-US" altLang="ko-KR" sz="900" b="1" dirty="0" smtClean="0">
              <a:latin typeface="+mn-ea"/>
            </a:endParaRPr>
          </a:p>
          <a:p>
            <a:pPr algn="ctr"/>
            <a:r>
              <a:rPr lang="ko-KR" altLang="en-US" sz="900" b="1" dirty="0" err="1" smtClean="0">
                <a:latin typeface="+mn-ea"/>
              </a:rPr>
              <a:t>근로지를</a:t>
            </a:r>
            <a:r>
              <a:rPr lang="ko-KR" altLang="en-US" sz="900" b="1" dirty="0" smtClean="0">
                <a:latin typeface="+mn-ea"/>
              </a:rPr>
              <a:t> 선택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222304" y="4840132"/>
            <a:ext cx="2493711" cy="169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380928" y="4842083"/>
            <a:ext cx="545794" cy="1467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+mn-ea"/>
            </a:endParaRPr>
          </a:p>
        </p:txBody>
      </p:sp>
      <p:sp>
        <p:nvSpPr>
          <p:cNvPr id="25" name="타원 24"/>
          <p:cNvSpPr>
            <a:spLocks noChangeArrowheads="1"/>
          </p:cNvSpPr>
          <p:nvPr/>
        </p:nvSpPr>
        <p:spPr bwMode="auto">
          <a:xfrm>
            <a:off x="7092780" y="4778782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23" name="Picture 4" descr="C:\Users\koo-kim-home\Desktop\독수리\han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07330">
            <a:off x="7800929" y="4801278"/>
            <a:ext cx="483966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1547664" y="4821018"/>
            <a:ext cx="325088" cy="169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115616" y="2564904"/>
            <a:ext cx="6924137" cy="1510260"/>
            <a:chOff x="1115616" y="2564904"/>
            <a:chExt cx="6924137" cy="151026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3" t="19936" r="4804" b="44265"/>
            <a:stretch/>
          </p:blipFill>
          <p:spPr bwMode="auto">
            <a:xfrm>
              <a:off x="1115616" y="2564904"/>
              <a:ext cx="6924137" cy="1510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304" y="3794618"/>
              <a:ext cx="2520280" cy="264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8" name="직사각형 27"/>
          <p:cNvSpPr/>
          <p:nvPr/>
        </p:nvSpPr>
        <p:spPr>
          <a:xfrm>
            <a:off x="2242397" y="3813850"/>
            <a:ext cx="272719" cy="184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67718" y="3820068"/>
            <a:ext cx="95919" cy="178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379367" y="3816321"/>
            <a:ext cx="635302" cy="235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" r="3047" b="94244"/>
          <a:stretch/>
        </p:blipFill>
        <p:spPr bwMode="auto">
          <a:xfrm>
            <a:off x="1115616" y="2564904"/>
            <a:ext cx="6924137" cy="25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25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1" name="직사각형 20"/>
          <p:cNvSpPr/>
          <p:nvPr/>
        </p:nvSpPr>
        <p:spPr>
          <a:xfrm>
            <a:off x="143508" y="171254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grpSp>
          <p:nvGrpSpPr>
            <p:cNvPr id="14" name="그룹 1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15" name="순서도: 대체 처리 1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16" name="순서도: 병합 1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95536" y="2204864"/>
            <a:ext cx="8208912" cy="4045724"/>
            <a:chOff x="395536" y="2204864"/>
            <a:chExt cx="8208912" cy="4045724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204864"/>
              <a:ext cx="6624736" cy="4045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직사각형 17"/>
            <p:cNvSpPr/>
            <p:nvPr/>
          </p:nvSpPr>
          <p:spPr>
            <a:xfrm>
              <a:off x="2273364" y="4464703"/>
              <a:ext cx="897852" cy="5886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latin typeface="+mn-ea"/>
              </a:endParaRPr>
            </a:p>
          </p:txBody>
        </p:sp>
        <p:sp>
          <p:nvSpPr>
            <p:cNvPr id="22" name="타원 21"/>
            <p:cNvSpPr>
              <a:spLocks noChangeArrowheads="1"/>
            </p:cNvSpPr>
            <p:nvPr/>
          </p:nvSpPr>
          <p:spPr bwMode="auto">
            <a:xfrm>
              <a:off x="1985216" y="4474716"/>
              <a:ext cx="253297" cy="242833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9pPr>
            </a:lstStyle>
            <a:p>
              <a:pPr algn="ctr"/>
              <a:r>
                <a:rPr lang="en-US" altLang="ko-KR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3</a:t>
              </a:r>
              <a:endParaRPr lang="ko-KR" altLang="en-US" b="1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pic>
          <p:nvPicPr>
            <p:cNvPr id="23" name="Picture 4" descr="C:\Users\koo-kim-home\Desktop\독수리\hand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8807330">
              <a:off x="2929233" y="4831568"/>
              <a:ext cx="483966" cy="443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" name="직선 화살표 연결선 24"/>
            <p:cNvCxnSpPr/>
            <p:nvPr/>
          </p:nvCxnSpPr>
          <p:spPr>
            <a:xfrm flipV="1">
              <a:off x="3171216" y="4344457"/>
              <a:ext cx="956036" cy="45269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모서리가 둥근 사각형 설명선 25"/>
            <p:cNvSpPr/>
            <p:nvPr/>
          </p:nvSpPr>
          <p:spPr>
            <a:xfrm>
              <a:off x="1360867" y="3815554"/>
              <a:ext cx="1731802" cy="454897"/>
            </a:xfrm>
            <a:prstGeom prst="wedgeRoundRectCallout">
              <a:avLst>
                <a:gd name="adj1" fmla="val 17429"/>
                <a:gd name="adj2" fmla="val 86629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smtClean="0">
                  <a:latin typeface="+mn-ea"/>
                </a:rPr>
                <a:t>달력에서 근로날짜 클릭하여</a:t>
              </a:r>
              <a:endParaRPr lang="en-US" altLang="ko-KR" sz="900" b="1" dirty="0" smtClean="0">
                <a:latin typeface="+mn-ea"/>
              </a:endParaRPr>
            </a:p>
            <a:p>
              <a:pPr algn="ctr"/>
              <a:r>
                <a:rPr lang="ko-KR" altLang="en-US" sz="900" b="1" dirty="0" smtClean="0">
                  <a:latin typeface="+mn-ea"/>
                </a:rPr>
                <a:t>근로시간 및 내용 입력</a:t>
              </a: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4139952" y="2548994"/>
              <a:ext cx="4464496" cy="2848459"/>
              <a:chOff x="771525" y="1181100"/>
              <a:chExt cx="10618046" cy="6280348"/>
            </a:xfrm>
          </p:grpSpPr>
          <p:pic>
            <p:nvPicPr>
              <p:cNvPr id="819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25" y="1181100"/>
                <a:ext cx="10618046" cy="6280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" name="직사각형 28"/>
              <p:cNvSpPr/>
              <p:nvPr/>
            </p:nvSpPr>
            <p:spPr>
              <a:xfrm>
                <a:off x="1064096" y="2564904"/>
                <a:ext cx="7540352" cy="262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bIns="108000" rtlCol="0" anchor="ctr"/>
              <a:lstStyle/>
              <a:p>
                <a:pPr algn="r"/>
                <a:endParaRPr lang="ko-KR" altLang="en-US" sz="1900" b="1">
                  <a:latin typeface="+mn-ea"/>
                </a:endParaRPr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4127252" y="2542535"/>
              <a:ext cx="4477196" cy="2854918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3515876" y="2980256"/>
            <a:ext cx="393827" cy="169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bIns="108000" rtlCol="0" anchor="ctr"/>
          <a:lstStyle/>
          <a:p>
            <a:pPr algn="r"/>
            <a:endParaRPr lang="ko-KR" altLang="en-US" sz="1900" b="1">
              <a:latin typeface="+mn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43508" y="171254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sp>
          <p:nvSpPr>
            <p:cNvPr id="17" name="TextBox 16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15" name="순서도: 대체 처리 1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16" name="순서도: 병합 1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</p:grpSp>
      <p:pic>
        <p:nvPicPr>
          <p:cNvPr id="39" name="Picture 4" descr="C:\Users\koo-kim-home\Desktop\독수리\ha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807330">
            <a:off x="1863793" y="3055700"/>
            <a:ext cx="483966" cy="4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629683" y="3026035"/>
            <a:ext cx="701705" cy="25142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 eaLnBrk="0" hangingPunct="0"/>
            <a:endParaRPr lang="ko-KR" altLang="en-US" sz="1100" b="1">
              <a:solidFill>
                <a:srgbClr val="000000"/>
              </a:solidFill>
              <a:latin typeface="+mn-ea"/>
              <a:ea typeface="+mn-ea"/>
              <a:cs typeface="Arial" pitchFamily="34" charset="0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392391" y="4747421"/>
            <a:ext cx="840769" cy="913827"/>
            <a:chOff x="3187868" y="2352328"/>
            <a:chExt cx="705499" cy="761813"/>
          </a:xfrm>
        </p:grpSpPr>
        <p:sp>
          <p:nvSpPr>
            <p:cNvPr id="31" name="직사각형 30"/>
            <p:cNvSpPr>
              <a:spLocks noChangeArrowheads="1"/>
            </p:cNvSpPr>
            <p:nvPr/>
          </p:nvSpPr>
          <p:spPr bwMode="auto">
            <a:xfrm>
              <a:off x="3187868" y="2352328"/>
              <a:ext cx="406066" cy="486828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100" kern="1200">
                  <a:solidFill>
                    <a:schemeClr val="tx1"/>
                  </a:solidFill>
                  <a:latin typeface="가는각진제목체" pitchFamily="18" charset="-127"/>
                  <a:ea typeface="가는각진제목체" pitchFamily="18" charset="-127"/>
                  <a:cs typeface="+mn-cs"/>
                </a:defRPr>
              </a:lvl9pPr>
            </a:lstStyle>
            <a:p>
              <a:pPr algn="ctr" eaLnBrk="0" hangingPunct="0"/>
              <a:endParaRPr lang="ko-KR" altLang="en-US" sz="1100" b="1">
                <a:solidFill>
                  <a:srgbClr val="000000"/>
                </a:solidFill>
                <a:latin typeface="+mn-ea"/>
                <a:ea typeface="+mn-ea"/>
                <a:cs typeface="Arial" pitchFamily="34" charset="0"/>
              </a:endParaRPr>
            </a:p>
          </p:txBody>
        </p:sp>
        <p:pic>
          <p:nvPicPr>
            <p:cNvPr id="33" name="Picture 4" descr="C:\Users\koo-kim-home\Desktop\독수리\han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807330">
              <a:off x="3458066" y="2678839"/>
              <a:ext cx="403460" cy="467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" name="타원 37"/>
          <p:cNvSpPr>
            <a:spLocks noChangeArrowheads="1"/>
          </p:cNvSpPr>
          <p:nvPr/>
        </p:nvSpPr>
        <p:spPr bwMode="auto">
          <a:xfrm>
            <a:off x="1496719" y="2862461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1" name="타원 40"/>
          <p:cNvSpPr>
            <a:spLocks noChangeArrowheads="1"/>
          </p:cNvSpPr>
          <p:nvPr/>
        </p:nvSpPr>
        <p:spPr bwMode="auto">
          <a:xfrm>
            <a:off x="4283110" y="4600581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8" name="타원 47"/>
          <p:cNvSpPr>
            <a:spLocks noChangeArrowheads="1"/>
          </p:cNvSpPr>
          <p:nvPr/>
        </p:nvSpPr>
        <p:spPr bwMode="auto">
          <a:xfrm>
            <a:off x="6682741" y="3978032"/>
            <a:ext cx="253297" cy="242833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가는각진제목체" pitchFamily="18" charset="-127"/>
                <a:ea typeface="가는각진제목체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endParaRPr lang="ko-KR" altLang="en-US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62" y="2333654"/>
            <a:ext cx="2254806" cy="358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827584" y="2302117"/>
            <a:ext cx="2290583" cy="3618329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746614" y="3074182"/>
            <a:ext cx="491795" cy="155126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1746614" y="2865736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11" y="2348880"/>
            <a:ext cx="2155368" cy="3557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직사각형 50"/>
          <p:cNvSpPr/>
          <p:nvPr/>
        </p:nvSpPr>
        <p:spPr>
          <a:xfrm>
            <a:off x="5860329" y="2348881"/>
            <a:ext cx="2176150" cy="3557160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6626585" y="5785979"/>
            <a:ext cx="1698000" cy="436927"/>
            <a:chOff x="5698160" y="1119954"/>
            <a:chExt cx="2551651" cy="655390"/>
          </a:xfrm>
        </p:grpSpPr>
        <p:sp>
          <p:nvSpPr>
            <p:cNvPr id="53" name="모서리가 둥근 직사각형 52"/>
            <p:cNvSpPr/>
            <p:nvPr/>
          </p:nvSpPr>
          <p:spPr>
            <a:xfrm>
              <a:off x="5698160" y="1229466"/>
              <a:ext cx="2437835" cy="545878"/>
            </a:xfrm>
            <a:prstGeom prst="roundRect">
              <a:avLst>
                <a:gd name="adj" fmla="val 7467"/>
              </a:avLst>
            </a:prstGeom>
            <a:solidFill>
              <a:schemeClr val="bg1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96813" y="1344606"/>
              <a:ext cx="245299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메인 </a:t>
              </a:r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&gt;&gt; </a:t>
              </a:r>
              <a:r>
                <a:rPr lang="ko-KR" altLang="en-US" sz="10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장학금 </a:t>
              </a:r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&gt;&gt; </a:t>
              </a:r>
              <a:r>
                <a:rPr lang="ko-KR" altLang="en-US" sz="10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출근부등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록</a:t>
              </a:r>
            </a:p>
          </p:txBody>
        </p:sp>
        <p:sp>
          <p:nvSpPr>
            <p:cNvPr id="55" name="이등변 삼각형 54"/>
            <p:cNvSpPr/>
            <p:nvPr/>
          </p:nvSpPr>
          <p:spPr>
            <a:xfrm>
              <a:off x="6079046" y="1119954"/>
              <a:ext cx="118244" cy="101934"/>
            </a:xfrm>
            <a:prstGeom prst="triangle">
              <a:avLst/>
            </a:prstGeom>
            <a:solidFill>
              <a:srgbClr val="107DA8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6775939" y="5251041"/>
            <a:ext cx="348599" cy="520926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6724803" y="5037889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72" y="2348881"/>
            <a:ext cx="2232000" cy="360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직사각형 58"/>
          <p:cNvSpPr/>
          <p:nvPr/>
        </p:nvSpPr>
        <p:spPr>
          <a:xfrm flipV="1">
            <a:off x="3590309" y="2720028"/>
            <a:ext cx="323622" cy="145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 flipV="1">
            <a:off x="3385111" y="2654776"/>
            <a:ext cx="782503" cy="20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3381679" y="2613968"/>
            <a:ext cx="1357781" cy="251158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>
                    <a:alpha val="0"/>
                  </a:schemeClr>
                </a:solidFill>
              </a:ln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357636" y="2363287"/>
            <a:ext cx="2238178" cy="3557160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3409598" y="2410369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1245961" y="2060848"/>
            <a:ext cx="2165978" cy="467039"/>
            <a:chOff x="5688385" y="1219959"/>
            <a:chExt cx="3254900" cy="700559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5698160" y="1229466"/>
              <a:ext cx="3128293" cy="566886"/>
            </a:xfrm>
            <a:prstGeom prst="roundRect">
              <a:avLst>
                <a:gd name="adj" fmla="val 7467"/>
              </a:avLst>
            </a:prstGeom>
            <a:solidFill>
              <a:schemeClr val="bg1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688385" y="1219959"/>
              <a:ext cx="3254900" cy="600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플레이스토어</a:t>
              </a:r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(</a:t>
              </a:r>
              <a:r>
                <a:rPr lang="ko-KR" altLang="en-US" sz="1000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아이폰의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 경우 </a:t>
              </a:r>
              <a:r>
                <a:rPr lang="ko-KR" altLang="en-US" sz="1000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앱스토어</a:t>
              </a:r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)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에서</a:t>
              </a:r>
              <a:endParaRPr lang="en-US" altLang="ko-KR" sz="10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  <a:p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‘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한국장학재단</a:t>
              </a:r>
              <a:r>
                <a:rPr lang="en-US" altLang="ko-KR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’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 검색 후 </a:t>
              </a:r>
              <a:r>
                <a:rPr lang="ko-KR" altLang="en-US" sz="1000" spc="-10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앱</a:t>
              </a:r>
              <a:r>
                <a:rPr lang="ko-KR" altLang="en-US" sz="1000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 설치</a:t>
              </a:r>
            </a:p>
          </p:txBody>
        </p:sp>
        <p:sp>
          <p:nvSpPr>
            <p:cNvPr id="67" name="이등변 삼각형 66"/>
            <p:cNvSpPr/>
            <p:nvPr/>
          </p:nvSpPr>
          <p:spPr>
            <a:xfrm rot="10800000">
              <a:off x="6079046" y="1818584"/>
              <a:ext cx="118245" cy="101934"/>
            </a:xfrm>
            <a:prstGeom prst="triangle">
              <a:avLst/>
            </a:prstGeom>
            <a:solidFill>
              <a:srgbClr val="107DA8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근로 진행절차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7248997" y="97770"/>
            <a:ext cx="1355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3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출근부 입력</a:t>
            </a:r>
            <a:endParaRPr lang="ko-KR" altLang="en-US" sz="2000" b="1" spc="-3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43508" y="1712546"/>
            <a:ext cx="8856984" cy="4740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39552" y="980728"/>
            <a:ext cx="3672408" cy="864096"/>
            <a:chOff x="539552" y="980728"/>
            <a:chExt cx="3672408" cy="864096"/>
          </a:xfrm>
        </p:grpSpPr>
        <p:grpSp>
          <p:nvGrpSpPr>
            <p:cNvPr id="14" name="그룹 13"/>
            <p:cNvGrpSpPr/>
            <p:nvPr/>
          </p:nvGrpSpPr>
          <p:grpSpPr>
            <a:xfrm>
              <a:off x="539552" y="1003154"/>
              <a:ext cx="675203" cy="841670"/>
              <a:chOff x="1115616" y="1504528"/>
              <a:chExt cx="720080" cy="916360"/>
            </a:xfrm>
            <a:solidFill>
              <a:srgbClr val="D341A9"/>
            </a:solidFill>
          </p:grpSpPr>
          <p:sp>
            <p:nvSpPr>
              <p:cNvPr id="15" name="순서도: 대체 처리 14"/>
              <p:cNvSpPr/>
              <p:nvPr/>
            </p:nvSpPr>
            <p:spPr>
              <a:xfrm>
                <a:off x="1115616" y="1504528"/>
                <a:ext cx="720080" cy="700336"/>
              </a:xfrm>
              <a:prstGeom prst="flowChartAlternateProcess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ko-KR" sz="3100" b="1" spc="-300" dirty="0" smtClean="0">
                    <a:latin typeface="+mn-ea"/>
                  </a:rPr>
                  <a:t>02</a:t>
                </a:r>
                <a:endParaRPr lang="ko-KR" altLang="en-US" sz="3100" b="1" spc="-300" dirty="0">
                  <a:latin typeface="+mn-ea"/>
                </a:endParaRPr>
              </a:p>
            </p:txBody>
          </p:sp>
          <p:sp>
            <p:nvSpPr>
              <p:cNvPr id="16" name="순서도: 병합 15"/>
              <p:cNvSpPr/>
              <p:nvPr/>
            </p:nvSpPr>
            <p:spPr>
              <a:xfrm>
                <a:off x="1331640" y="2132856"/>
                <a:ext cx="288032" cy="288032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313894" y="980728"/>
              <a:ext cx="289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spc="-300" dirty="0" smtClean="0">
                  <a:solidFill>
                    <a:srgbClr val="D341A9"/>
                  </a:solidFill>
                  <a:latin typeface="+mn-ea"/>
                </a:rPr>
                <a:t>진행절차</a:t>
              </a:r>
              <a:endParaRPr lang="ko-KR" altLang="en-US" sz="3200" b="1" spc="-300" dirty="0">
                <a:solidFill>
                  <a:srgbClr val="D341A9"/>
                </a:solidFill>
                <a:latin typeface="+mn-ea"/>
              </a:endParaRPr>
            </a:p>
          </p:txBody>
        </p:sp>
      </p:grpSp>
      <p:pic>
        <p:nvPicPr>
          <p:cNvPr id="32" name="Picture 3" descr="C:\Users\p_neo06\Desktop\구세영\화면캡쳐\출근부등록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2366762"/>
            <a:ext cx="2346982" cy="350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그룹 33"/>
          <p:cNvGrpSpPr/>
          <p:nvPr/>
        </p:nvGrpSpPr>
        <p:grpSpPr>
          <a:xfrm>
            <a:off x="990723" y="2388780"/>
            <a:ext cx="2357141" cy="3488492"/>
            <a:chOff x="359697" y="1312893"/>
            <a:chExt cx="1850448" cy="2338694"/>
          </a:xfrm>
        </p:grpSpPr>
        <p:sp>
          <p:nvSpPr>
            <p:cNvPr id="36" name="직사각형 35"/>
            <p:cNvSpPr/>
            <p:nvPr/>
          </p:nvSpPr>
          <p:spPr>
            <a:xfrm>
              <a:off x="1065117" y="1835384"/>
              <a:ext cx="491795" cy="15512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956461" y="1766137"/>
              <a:ext cx="169172" cy="167080"/>
            </a:xfrm>
            <a:prstGeom prst="ellipse">
              <a:avLst/>
            </a:prstGeom>
            <a:solidFill>
              <a:srgbClr val="C00000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587" tIns="27793" rIns="55587" bIns="27793" rtlCol="0" anchor="ctr"/>
            <a:lstStyle/>
            <a:p>
              <a:pPr algn="ctr"/>
              <a:r>
                <a:rPr lang="en-US" altLang="ko-KR" sz="900" dirty="0">
                  <a:ln>
                    <a:solidFill>
                      <a:srgbClr val="FF0000">
                        <a:alpha val="0"/>
                      </a:srgb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ko-KR" altLang="en-US" sz="900" dirty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Picture 2" descr="C:\Users\p_neo06\Desktop\구세영\최종메뉴얼\출근부등록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97" y="1312893"/>
              <a:ext cx="1850448" cy="2338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직사각형 38"/>
            <p:cNvSpPr/>
            <p:nvPr/>
          </p:nvSpPr>
          <p:spPr>
            <a:xfrm>
              <a:off x="951616" y="1399388"/>
              <a:ext cx="712799" cy="120878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출근부 등</a:t>
              </a:r>
              <a:r>
                <a:rPr lang="ko-KR" altLang="en-US" sz="8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록</a:t>
              </a:r>
              <a:endParaRPr lang="ko-KR" altLang="en-US" sz="8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121340" y="1995658"/>
              <a:ext cx="612665" cy="120878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8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80268" y="1966170"/>
              <a:ext cx="648072" cy="183156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75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국가근로장학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780267" y="2440429"/>
              <a:ext cx="1080121" cy="183156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70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다문화</a:t>
              </a:r>
              <a:r>
                <a:rPr lang="en-US" altLang="ko-KR" sz="70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700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탈북학생</a:t>
              </a:r>
              <a:r>
                <a:rPr lang="ko-KR" altLang="en-US" sz="70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700" dirty="0" err="1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멘토링</a:t>
              </a:r>
              <a:endParaRPr lang="ko-KR" altLang="en-US" sz="7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55550" y="2872379"/>
              <a:ext cx="1264881" cy="183156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680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대학생 청소년 교육지원사업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85886" y="1684488"/>
              <a:ext cx="612665" cy="120878"/>
            </a:xfrm>
            <a:prstGeom prst="rect">
              <a:avLst/>
            </a:prstGeom>
            <a:solidFill>
              <a:schemeClr val="bg1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600" dirty="0" smtClea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나의 출근부</a:t>
              </a: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996832" y="2381849"/>
            <a:ext cx="2346982" cy="3495423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4078535" y="2659076"/>
            <a:ext cx="323622" cy="145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616234" y="3673404"/>
            <a:ext cx="2211162" cy="1987844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4898892" y="4500578"/>
            <a:ext cx="277679" cy="307388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4791473" y="4333498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911766" y="4852244"/>
            <a:ext cx="787395" cy="344790"/>
            <a:chOff x="5674901" y="1191524"/>
            <a:chExt cx="1732500" cy="517185"/>
          </a:xfrm>
        </p:grpSpPr>
        <p:sp>
          <p:nvSpPr>
            <p:cNvPr id="54" name="모서리가 둥근 직사각형 53"/>
            <p:cNvSpPr/>
            <p:nvPr/>
          </p:nvSpPr>
          <p:spPr>
            <a:xfrm>
              <a:off x="5698160" y="1300164"/>
              <a:ext cx="1709241" cy="408545"/>
            </a:xfrm>
            <a:prstGeom prst="roundRect">
              <a:avLst>
                <a:gd name="adj" fmla="val 7467"/>
              </a:avLst>
            </a:prstGeom>
            <a:solidFill>
              <a:schemeClr val="bg1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674901" y="1354395"/>
              <a:ext cx="1732500" cy="346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근로 일자 선택</a:t>
              </a:r>
              <a:endParaRPr lang="ko-KR" altLang="en-US" sz="9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  <p:sp>
          <p:nvSpPr>
            <p:cNvPr id="56" name="이등변 삼각형 55"/>
            <p:cNvSpPr/>
            <p:nvPr/>
          </p:nvSpPr>
          <p:spPr>
            <a:xfrm>
              <a:off x="5782449" y="1191524"/>
              <a:ext cx="118244" cy="101934"/>
            </a:xfrm>
            <a:prstGeom prst="triangle">
              <a:avLst/>
            </a:prstGeom>
            <a:solidFill>
              <a:srgbClr val="107DA8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4073845" y="2698151"/>
            <a:ext cx="1434259" cy="229782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750" dirty="0" smtClean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국가근로장학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4379420" y="3341806"/>
            <a:ext cx="208209" cy="13110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7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endParaRPr lang="ko-KR" altLang="en-US" sz="7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4808419" y="3333991"/>
            <a:ext cx="205966" cy="13110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6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4350311" y="3311777"/>
            <a:ext cx="797753" cy="188059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>
          <a:xfrm>
            <a:off x="3866987" y="2602190"/>
            <a:ext cx="16051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3873337" y="2366763"/>
            <a:ext cx="1598830" cy="206977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851920" y="2386938"/>
            <a:ext cx="1783504" cy="222516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4425992" y="2436997"/>
            <a:ext cx="631626" cy="120878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출근부 등</a:t>
            </a:r>
            <a:r>
              <a:rPr lang="ko-KR" altLang="en-US" sz="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록</a:t>
            </a:r>
            <a:endParaRPr lang="ko-KR" altLang="en-US" sz="8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4180002" y="3188253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그룹 65"/>
          <p:cNvGrpSpPr/>
          <p:nvPr/>
        </p:nvGrpSpPr>
        <p:grpSpPr>
          <a:xfrm>
            <a:off x="4798159" y="2974390"/>
            <a:ext cx="793807" cy="277726"/>
            <a:chOff x="5495258" y="1232912"/>
            <a:chExt cx="1374115" cy="556630"/>
          </a:xfrm>
        </p:grpSpPr>
        <p:sp>
          <p:nvSpPr>
            <p:cNvPr id="67" name="모서리가 둥근 직사각형 66"/>
            <p:cNvSpPr/>
            <p:nvPr/>
          </p:nvSpPr>
          <p:spPr>
            <a:xfrm>
              <a:off x="5523652" y="1279062"/>
              <a:ext cx="1304501" cy="394312"/>
            </a:xfrm>
            <a:prstGeom prst="roundRect">
              <a:avLst>
                <a:gd name="adj" fmla="val 7467"/>
              </a:avLst>
            </a:prstGeom>
            <a:solidFill>
              <a:schemeClr val="bg1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68" name="이등변 삼각형 67"/>
            <p:cNvSpPr/>
            <p:nvPr/>
          </p:nvSpPr>
          <p:spPr>
            <a:xfrm rot="10800000">
              <a:off x="6182316" y="1687608"/>
              <a:ext cx="118245" cy="101934"/>
            </a:xfrm>
            <a:prstGeom prst="triangle">
              <a:avLst/>
            </a:prstGeom>
            <a:solidFill>
              <a:srgbClr val="107DA8"/>
            </a:solidFill>
            <a:ln w="19050">
              <a:solidFill>
                <a:srgbClr val="107DA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495258" y="1232912"/>
              <a:ext cx="1374115" cy="493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년도</a:t>
              </a:r>
              <a:r>
                <a:rPr lang="en-US" altLang="ko-KR" sz="10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, </a:t>
              </a:r>
              <a:r>
                <a:rPr lang="ko-KR" altLang="en-US" sz="1000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30" panose="02020603020101020101" pitchFamily="18" charset="-127"/>
                  <a:ea typeface="한컴 윤고딕 230" panose="02020603020101020101" pitchFamily="18" charset="-127"/>
                </a:rPr>
                <a:t>월 선택</a:t>
              </a:r>
              <a:endParaRPr lang="ko-KR" altLang="en-US" sz="10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</p:grpSp>
      <p:pic>
        <p:nvPicPr>
          <p:cNvPr id="7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3450" y="2348880"/>
            <a:ext cx="234698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직사각형 71"/>
          <p:cNvSpPr/>
          <p:nvPr/>
        </p:nvSpPr>
        <p:spPr>
          <a:xfrm>
            <a:off x="6680546" y="2795223"/>
            <a:ext cx="1668215" cy="3022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910245" y="3228868"/>
            <a:ext cx="1334163" cy="178488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 smtClean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135542" y="2406647"/>
            <a:ext cx="2277976" cy="2973473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6137780" y="5405716"/>
            <a:ext cx="1135547" cy="422524"/>
          </a:xfrm>
          <a:prstGeom prst="rect">
            <a:avLst/>
          </a:prstGeom>
          <a:noFill/>
          <a:ln w="158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7" name="타원 76"/>
          <p:cNvSpPr/>
          <p:nvPr/>
        </p:nvSpPr>
        <p:spPr>
          <a:xfrm>
            <a:off x="6191177" y="5213950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563888" y="2372325"/>
            <a:ext cx="2346982" cy="3495423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113450" y="2381849"/>
            <a:ext cx="2346982" cy="3495423"/>
          </a:xfrm>
          <a:prstGeom prst="rect">
            <a:avLst/>
          </a:prstGeom>
          <a:noFill/>
          <a:ln w="28575">
            <a:solidFill>
              <a:srgbClr val="5EC6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6705553" y="2517799"/>
            <a:ext cx="169172" cy="167080"/>
          </a:xfrm>
          <a:prstGeom prst="ellipse">
            <a:avLst/>
          </a:prstGeom>
          <a:solidFill>
            <a:srgbClr val="C00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7" tIns="27793" rIns="55587" bIns="27793" rtlCol="0" anchor="ctr"/>
          <a:lstStyle/>
          <a:p>
            <a:pPr algn="ctr"/>
            <a:r>
              <a:rPr lang="en-US" altLang="ko-KR" sz="900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900" dirty="0">
              <a:ln>
                <a:solidFill>
                  <a:srgbClr val="FF0000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378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9572" y="285293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장학생 유의사항</a:t>
            </a:r>
            <a:endParaRPr lang="en-US" altLang="ko-KR" sz="40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4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200" b="1" spc="-300" dirty="0" smtClean="0">
                  <a:latin typeface="+mn-ea"/>
                </a:rPr>
                <a:t>01</a:t>
              </a:r>
              <a:endParaRPr lang="ko-KR" altLang="en-US" sz="3200" b="1" spc="-300" dirty="0">
                <a:latin typeface="+mn-ea"/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13894" y="980728"/>
            <a:ext cx="4842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이럴 땐 근로를 할 수 없어요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grpSp>
        <p:nvGrpSpPr>
          <p:cNvPr id="74" name="그룹 73"/>
          <p:cNvGrpSpPr/>
          <p:nvPr/>
        </p:nvGrpSpPr>
        <p:grpSpPr>
          <a:xfrm>
            <a:off x="1327409" y="1844824"/>
            <a:ext cx="6556959" cy="4680520"/>
            <a:chOff x="1327409" y="1772816"/>
            <a:chExt cx="6556959" cy="4680520"/>
          </a:xfrm>
        </p:grpSpPr>
        <p:grpSp>
          <p:nvGrpSpPr>
            <p:cNvPr id="66" name="그룹 65"/>
            <p:cNvGrpSpPr/>
            <p:nvPr/>
          </p:nvGrpSpPr>
          <p:grpSpPr>
            <a:xfrm>
              <a:off x="1327409" y="1772816"/>
              <a:ext cx="3244591" cy="2324754"/>
              <a:chOff x="1327409" y="1772816"/>
              <a:chExt cx="3244591" cy="2324754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1432223" y="3449498"/>
                <a:ext cx="288032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700" b="1" dirty="0" smtClean="0">
                    <a:latin typeface="+mn-ea"/>
                  </a:rPr>
                  <a:t>국가근로장학 세부사업</a:t>
                </a:r>
                <a:endParaRPr lang="en-US" altLang="ko-KR" sz="1700" b="1" dirty="0" smtClean="0">
                  <a:latin typeface="+mn-ea"/>
                </a:endParaRPr>
              </a:p>
              <a:p>
                <a:pPr algn="ctr"/>
                <a:r>
                  <a:rPr lang="ko-KR" altLang="en-US" sz="1700" b="1" dirty="0" smtClean="0">
                    <a:latin typeface="+mn-ea"/>
                  </a:rPr>
                  <a:t>동시참여불가</a:t>
                </a:r>
                <a:endParaRPr lang="ko-KR" altLang="en-US" sz="1700" b="1" dirty="0">
                  <a:latin typeface="+mn-ea"/>
                </a:endParaRPr>
              </a:p>
            </p:txBody>
          </p:sp>
          <p:sp>
            <p:nvSpPr>
              <p:cNvPr id="12" name="순서도: 지연 11"/>
              <p:cNvSpPr/>
              <p:nvPr/>
            </p:nvSpPr>
            <p:spPr>
              <a:xfrm rot="16200000">
                <a:off x="2540454" y="2820679"/>
                <a:ext cx="690540" cy="568999"/>
              </a:xfrm>
              <a:prstGeom prst="flowChartDelay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11" name="타원 10"/>
              <p:cNvSpPr/>
              <p:nvPr/>
            </p:nvSpPr>
            <p:spPr>
              <a:xfrm>
                <a:off x="2688816" y="2381550"/>
                <a:ext cx="405869" cy="3958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grpSp>
            <p:nvGrpSpPr>
              <p:cNvPr id="50" name="그룹 49"/>
              <p:cNvGrpSpPr/>
              <p:nvPr/>
            </p:nvGrpSpPr>
            <p:grpSpPr>
              <a:xfrm>
                <a:off x="1904865" y="1772816"/>
                <a:ext cx="2093495" cy="1089931"/>
                <a:chOff x="1012194" y="2068780"/>
                <a:chExt cx="2093495" cy="1089931"/>
              </a:xfrm>
            </p:grpSpPr>
            <p:grpSp>
              <p:nvGrpSpPr>
                <p:cNvPr id="13" name="그룹 12"/>
                <p:cNvGrpSpPr/>
                <p:nvPr/>
              </p:nvGrpSpPr>
              <p:grpSpPr>
                <a:xfrm>
                  <a:off x="1012194" y="2677514"/>
                  <a:ext cx="738880" cy="481197"/>
                  <a:chOff x="6076580" y="2910797"/>
                  <a:chExt cx="941582" cy="602138"/>
                </a:xfrm>
              </p:grpSpPr>
              <p:pic>
                <p:nvPicPr>
                  <p:cNvPr id="36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duotone>
                      <a:schemeClr val="accent5">
                        <a:shade val="45000"/>
                        <a:satMod val="135000"/>
                      </a:schemeClr>
                      <a:prstClr val="white"/>
                    </a:duotone>
                  </a:blip>
                  <a:srcRect l="2897" t="52919" r="7312" b="4745"/>
                  <a:stretch>
                    <a:fillRect/>
                  </a:stretch>
                </p:blipFill>
                <p:spPr bwMode="auto">
                  <a:xfrm>
                    <a:off x="6076580" y="3011696"/>
                    <a:ext cx="863117" cy="5012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9" name="타원 38"/>
                  <p:cNvSpPr/>
                  <p:nvPr/>
                </p:nvSpPr>
                <p:spPr>
                  <a:xfrm>
                    <a:off x="6821999" y="2910797"/>
                    <a:ext cx="196163" cy="2522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00" b="1" dirty="0" smtClean="0">
                      <a:latin typeface="+mn-ea"/>
                    </a:endParaRPr>
                  </a:p>
                </p:txBody>
              </p: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1673556" y="2068780"/>
                  <a:ext cx="738880" cy="481197"/>
                  <a:chOff x="6076580" y="2910797"/>
                  <a:chExt cx="941582" cy="602138"/>
                </a:xfrm>
              </p:grpSpPr>
              <p:pic>
                <p:nvPicPr>
                  <p:cNvPr id="41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duotone>
                      <a:schemeClr val="accent5">
                        <a:shade val="45000"/>
                        <a:satMod val="135000"/>
                      </a:schemeClr>
                      <a:prstClr val="white"/>
                    </a:duotone>
                  </a:blip>
                  <a:srcRect l="2897" t="52919" r="7312" b="4745"/>
                  <a:stretch>
                    <a:fillRect/>
                  </a:stretch>
                </p:blipFill>
                <p:spPr bwMode="auto">
                  <a:xfrm>
                    <a:off x="6076580" y="3011696"/>
                    <a:ext cx="863117" cy="5012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2" name="타원 41"/>
                  <p:cNvSpPr/>
                  <p:nvPr/>
                </p:nvSpPr>
                <p:spPr>
                  <a:xfrm>
                    <a:off x="6821999" y="2910797"/>
                    <a:ext cx="196163" cy="2522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00" b="1" dirty="0" smtClean="0">
                      <a:latin typeface="+mn-ea"/>
                    </a:endParaRPr>
                  </a:p>
                </p:txBody>
              </p:sp>
            </p:grpSp>
            <p:grpSp>
              <p:nvGrpSpPr>
                <p:cNvPr id="43" name="그룹 42"/>
                <p:cNvGrpSpPr/>
                <p:nvPr/>
              </p:nvGrpSpPr>
              <p:grpSpPr>
                <a:xfrm>
                  <a:off x="2366809" y="2677514"/>
                  <a:ext cx="738880" cy="481197"/>
                  <a:chOff x="6076580" y="2910797"/>
                  <a:chExt cx="941582" cy="602138"/>
                </a:xfrm>
              </p:grpSpPr>
              <p:pic>
                <p:nvPicPr>
                  <p:cNvPr id="44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duotone>
                      <a:schemeClr val="accent5">
                        <a:shade val="45000"/>
                        <a:satMod val="135000"/>
                      </a:schemeClr>
                      <a:prstClr val="white"/>
                    </a:duotone>
                  </a:blip>
                  <a:srcRect l="2897" t="52919" r="7312" b="4745"/>
                  <a:stretch>
                    <a:fillRect/>
                  </a:stretch>
                </p:blipFill>
                <p:spPr bwMode="auto">
                  <a:xfrm>
                    <a:off x="6076580" y="3011696"/>
                    <a:ext cx="863117" cy="5012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5" name="타원 44"/>
                  <p:cNvSpPr/>
                  <p:nvPr/>
                </p:nvSpPr>
                <p:spPr>
                  <a:xfrm>
                    <a:off x="6821999" y="2910797"/>
                    <a:ext cx="196163" cy="2522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00" b="1" dirty="0" smtClean="0">
                      <a:latin typeface="+mn-ea"/>
                    </a:endParaRPr>
                  </a:p>
                </p:txBody>
              </p:sp>
            </p:grpSp>
          </p:grpSp>
          <p:sp>
            <p:nvSpPr>
              <p:cNvPr id="48" name="TextBox 47"/>
              <p:cNvSpPr txBox="1"/>
              <p:nvPr/>
            </p:nvSpPr>
            <p:spPr>
              <a:xfrm>
                <a:off x="2014250" y="1844824"/>
                <a:ext cx="17939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atin typeface="+mn-ea"/>
                  </a:rPr>
                  <a:t>국가근로장학사업</a:t>
                </a:r>
                <a:endParaRPr lang="ko-KR" altLang="en-US" sz="1400" b="1" dirty="0">
                  <a:latin typeface="+mn-ea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327409" y="2256146"/>
                <a:ext cx="17939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atin typeface="+mn-ea"/>
                  </a:rPr>
                  <a:t>다문화학생</a:t>
                </a:r>
                <a:endParaRPr lang="en-US" altLang="ko-KR" sz="1400" b="1" dirty="0" smtClean="0">
                  <a:latin typeface="+mn-ea"/>
                </a:endParaRPr>
              </a:p>
              <a:p>
                <a:pPr algn="ctr"/>
                <a:r>
                  <a:rPr lang="ko-KR" altLang="en-US" sz="1400" b="1" dirty="0" err="1" smtClean="0">
                    <a:latin typeface="+mn-ea"/>
                  </a:rPr>
                  <a:t>멘토링</a:t>
                </a:r>
                <a:endParaRPr lang="ko-KR" altLang="en-US" sz="1400" b="1" dirty="0">
                  <a:latin typeface="+mn-ea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778079" y="2257708"/>
                <a:ext cx="17939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atin typeface="+mn-ea"/>
                  </a:rPr>
                  <a:t>대학생청소년</a:t>
                </a:r>
                <a:endParaRPr lang="en-US" altLang="ko-KR" sz="1400" b="1" dirty="0" smtClean="0">
                  <a:latin typeface="+mn-ea"/>
                </a:endParaRPr>
              </a:p>
              <a:p>
                <a:pPr algn="ctr"/>
                <a:r>
                  <a:rPr lang="ko-KR" altLang="en-US" sz="1400" b="1" dirty="0" smtClean="0">
                    <a:latin typeface="+mn-ea"/>
                  </a:rPr>
                  <a:t>교육지원사업</a:t>
                </a:r>
                <a:endParaRPr lang="ko-KR" altLang="en-US" sz="1400" b="1" dirty="0">
                  <a:latin typeface="+mn-ea"/>
                </a:endParaRPr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1411903" y="4365104"/>
              <a:ext cx="2880320" cy="2024465"/>
              <a:chOff x="1432223" y="4428871"/>
              <a:chExt cx="2880320" cy="2024465"/>
            </a:xfrm>
          </p:grpSpPr>
          <p:sp>
            <p:nvSpPr>
              <p:cNvPr id="57" name="순서도: 지연 56"/>
              <p:cNvSpPr/>
              <p:nvPr/>
            </p:nvSpPr>
            <p:spPr>
              <a:xfrm rot="16200000">
                <a:off x="2546317" y="5175494"/>
                <a:ext cx="690540" cy="568999"/>
              </a:xfrm>
              <a:prstGeom prst="flowChartDelay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58" name="타원 57"/>
              <p:cNvSpPr/>
              <p:nvPr/>
            </p:nvSpPr>
            <p:spPr>
              <a:xfrm>
                <a:off x="2694679" y="4729384"/>
                <a:ext cx="405869" cy="3958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pic>
            <p:nvPicPr>
              <p:cNvPr id="59" name="_x172426160" descr="EMB00001c4c0941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33"/>
              <a:stretch/>
            </p:blipFill>
            <p:spPr bwMode="auto">
              <a:xfrm>
                <a:off x="2634425" y="4428871"/>
                <a:ext cx="589743" cy="389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모서리가 둥근 직사각형 59"/>
              <p:cNvSpPr/>
              <p:nvPr/>
            </p:nvSpPr>
            <p:spPr>
              <a:xfrm>
                <a:off x="1432223" y="5805264"/>
                <a:ext cx="288032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700" b="1" spc="-150" dirty="0" smtClean="0">
                    <a:latin typeface="+mn-ea"/>
                  </a:rPr>
                  <a:t>학적 상태가 </a:t>
                </a:r>
                <a:r>
                  <a:rPr lang="en-US" altLang="ko-KR" sz="1700" b="1" spc="-150" dirty="0" smtClean="0">
                    <a:latin typeface="+mn-ea"/>
                  </a:rPr>
                  <a:t>‘</a:t>
                </a:r>
                <a:r>
                  <a:rPr lang="ko-KR" altLang="en-US" sz="1700" b="1" spc="-150" dirty="0" smtClean="0">
                    <a:latin typeface="+mn-ea"/>
                  </a:rPr>
                  <a:t>재학</a:t>
                </a:r>
                <a:r>
                  <a:rPr lang="en-US" altLang="ko-KR" sz="1700" b="1" spc="-150" dirty="0" smtClean="0">
                    <a:latin typeface="+mn-ea"/>
                  </a:rPr>
                  <a:t>’</a:t>
                </a:r>
                <a:r>
                  <a:rPr lang="ko-KR" altLang="en-US" sz="1700" b="1" spc="-150" dirty="0" smtClean="0">
                    <a:latin typeface="+mn-ea"/>
                  </a:rPr>
                  <a:t>에서</a:t>
                </a:r>
                <a:endParaRPr lang="en-US" altLang="ko-KR" sz="1700" b="1" spc="-150" dirty="0" smtClean="0">
                  <a:latin typeface="+mn-ea"/>
                </a:endParaRPr>
              </a:p>
              <a:p>
                <a:pPr algn="ctr"/>
                <a:r>
                  <a:rPr lang="ko-KR" altLang="en-US" sz="1700" b="1" spc="-150" dirty="0" smtClean="0">
                    <a:latin typeface="+mn-ea"/>
                  </a:rPr>
                  <a:t>휴학</a:t>
                </a:r>
                <a:r>
                  <a:rPr lang="en-US" altLang="ko-KR" sz="1700" b="1" spc="-150" dirty="0" smtClean="0">
                    <a:latin typeface="+mn-ea"/>
                  </a:rPr>
                  <a:t>, </a:t>
                </a:r>
                <a:r>
                  <a:rPr lang="ko-KR" altLang="en-US" sz="1700" b="1" spc="-150" dirty="0" smtClean="0">
                    <a:latin typeface="+mn-ea"/>
                  </a:rPr>
                  <a:t>자퇴</a:t>
                </a:r>
                <a:r>
                  <a:rPr lang="en-US" altLang="ko-KR" sz="1700" b="1" spc="-150" dirty="0" smtClean="0">
                    <a:latin typeface="+mn-ea"/>
                  </a:rPr>
                  <a:t>, </a:t>
                </a:r>
                <a:r>
                  <a:rPr lang="ko-KR" altLang="en-US" sz="1700" b="1" spc="-150" dirty="0" smtClean="0">
                    <a:latin typeface="+mn-ea"/>
                  </a:rPr>
                  <a:t>졸업 등으로 변동</a:t>
                </a:r>
                <a:endParaRPr lang="ko-KR" altLang="en-US" sz="1700" b="1" spc="-150" dirty="0">
                  <a:latin typeface="+mn-ea"/>
                </a:endParaRPr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>
              <a:off x="5004048" y="4729774"/>
              <a:ext cx="2880320" cy="1723562"/>
              <a:chOff x="5004048" y="4729774"/>
              <a:chExt cx="2880320" cy="1723562"/>
            </a:xfrm>
          </p:grpSpPr>
          <p:sp>
            <p:nvSpPr>
              <p:cNvPr id="61" name="순서도: 지연 60"/>
              <p:cNvSpPr/>
              <p:nvPr/>
            </p:nvSpPr>
            <p:spPr>
              <a:xfrm rot="16200000">
                <a:off x="6095406" y="5175884"/>
                <a:ext cx="690540" cy="568999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>
              <a:xfrm>
                <a:off x="6243768" y="4729774"/>
                <a:ext cx="405869" cy="39585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64" name="모서리가 둥근 직사각형 63"/>
              <p:cNvSpPr/>
              <p:nvPr/>
            </p:nvSpPr>
            <p:spPr>
              <a:xfrm>
                <a:off x="5004048" y="5805264"/>
                <a:ext cx="288032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700" b="1" dirty="0" smtClean="0">
                    <a:latin typeface="+mn-ea"/>
                  </a:rPr>
                  <a:t>부정근로</a:t>
                </a:r>
                <a:r>
                  <a:rPr lang="en-US" altLang="ko-KR" sz="1700" b="1" dirty="0" smtClean="0">
                    <a:latin typeface="+mn-ea"/>
                  </a:rPr>
                  <a:t>(</a:t>
                </a:r>
                <a:r>
                  <a:rPr lang="ko-KR" altLang="en-US" sz="1700" b="1" dirty="0" smtClean="0">
                    <a:latin typeface="+mn-ea"/>
                  </a:rPr>
                  <a:t>허위</a:t>
                </a:r>
                <a:r>
                  <a:rPr lang="en-US" altLang="ko-KR" sz="1700" b="1" dirty="0" smtClean="0">
                    <a:latin typeface="+mn-ea"/>
                  </a:rPr>
                  <a:t>/</a:t>
                </a:r>
                <a:r>
                  <a:rPr lang="ko-KR" altLang="en-US" sz="1700" b="1" dirty="0" smtClean="0">
                    <a:latin typeface="+mn-ea"/>
                  </a:rPr>
                  <a:t>대체</a:t>
                </a:r>
                <a:r>
                  <a:rPr lang="en-US" altLang="ko-KR" sz="1700" b="1" dirty="0" smtClean="0">
                    <a:latin typeface="+mn-ea"/>
                  </a:rPr>
                  <a:t>/</a:t>
                </a:r>
                <a:r>
                  <a:rPr lang="ko-KR" altLang="en-US" sz="1700" b="1" dirty="0" smtClean="0">
                    <a:latin typeface="+mn-ea"/>
                  </a:rPr>
                  <a:t>대리</a:t>
                </a:r>
                <a:r>
                  <a:rPr lang="en-US" altLang="ko-KR" sz="1700" b="1" dirty="0" smtClean="0">
                    <a:latin typeface="+mn-ea"/>
                  </a:rPr>
                  <a:t>)</a:t>
                </a:r>
                <a:endParaRPr lang="ko-KR" altLang="en-US" sz="1700" b="1" dirty="0">
                  <a:latin typeface="+mn-ea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5047278" y="1772816"/>
              <a:ext cx="2786796" cy="2328691"/>
              <a:chOff x="5047278" y="1772816"/>
              <a:chExt cx="2786796" cy="2328691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5389984" y="1772816"/>
                <a:ext cx="2134344" cy="1482584"/>
              </a:xfrm>
              <a:prstGeom prst="rect">
                <a:avLst/>
              </a:prstGeom>
              <a:solidFill>
                <a:srgbClr val="6E5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5529015" y="1894933"/>
                <a:ext cx="1868488" cy="123054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69" name="순서도: 지연 68"/>
              <p:cNvSpPr/>
              <p:nvPr/>
            </p:nvSpPr>
            <p:spPr>
              <a:xfrm rot="16200000">
                <a:off x="5755686" y="2823665"/>
                <a:ext cx="690540" cy="568999"/>
              </a:xfrm>
              <a:prstGeom prst="flowChartDelay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70" name="타원 69"/>
              <p:cNvSpPr/>
              <p:nvPr/>
            </p:nvSpPr>
            <p:spPr>
              <a:xfrm>
                <a:off x="5904048" y="2377555"/>
                <a:ext cx="405869" cy="3958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  <p:sp>
            <p:nvSpPr>
              <p:cNvPr id="72" name="모서리가 둥근 직사각형 71"/>
              <p:cNvSpPr/>
              <p:nvPr/>
            </p:nvSpPr>
            <p:spPr>
              <a:xfrm>
                <a:off x="5047278" y="3453435"/>
                <a:ext cx="2786796" cy="648072"/>
              </a:xfrm>
              <a:prstGeom prst="roundRect">
                <a:avLst>
                  <a:gd name="adj" fmla="val 50000"/>
                </a:avLst>
              </a:prstGeom>
              <a:solidFill>
                <a:srgbClr val="5B9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700" b="1" spc="-150" dirty="0" smtClean="0">
                    <a:latin typeface="+mn-ea"/>
                  </a:rPr>
                  <a:t>수업</a:t>
                </a:r>
                <a:r>
                  <a:rPr lang="en-US" altLang="ko-KR" sz="1700" b="1" spc="-150" dirty="0" smtClean="0">
                    <a:latin typeface="+mn-ea"/>
                  </a:rPr>
                  <a:t>·</a:t>
                </a:r>
                <a:r>
                  <a:rPr lang="ko-KR" altLang="en-US" sz="1700" b="1" spc="-150" dirty="0" smtClean="0">
                    <a:latin typeface="+mn-ea"/>
                  </a:rPr>
                  <a:t>현장실습시간 및</a:t>
                </a:r>
                <a:r>
                  <a:rPr lang="en-US" altLang="ko-KR" sz="1700" b="1" spc="-150" dirty="0" smtClean="0">
                    <a:latin typeface="+mn-ea"/>
                  </a:rPr>
                  <a:t/>
                </a:r>
                <a:br>
                  <a:rPr lang="en-US" altLang="ko-KR" sz="1700" b="1" spc="-150" dirty="0" smtClean="0">
                    <a:latin typeface="+mn-ea"/>
                  </a:rPr>
                </a:br>
                <a:r>
                  <a:rPr lang="ko-KR" altLang="en-US" sz="1700" b="1" spc="-15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+mn-ea"/>
                  </a:rPr>
                  <a:t>일시적 공강</a:t>
                </a:r>
                <a:r>
                  <a:rPr lang="en-US" altLang="ko-KR" sz="1700" b="1" spc="-15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+mn-ea"/>
                  </a:rPr>
                  <a:t>·</a:t>
                </a:r>
                <a:r>
                  <a:rPr lang="ko-KR" altLang="en-US" sz="1700" b="1" spc="-150" dirty="0" smtClean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+mn-ea"/>
                  </a:rPr>
                  <a:t>휴강 </a:t>
                </a:r>
                <a:r>
                  <a:rPr lang="ko-KR" altLang="en-US" sz="1700" b="1" spc="-150" dirty="0" smtClean="0">
                    <a:latin typeface="+mn-ea"/>
                  </a:rPr>
                  <a:t>근로 불가</a:t>
                </a:r>
                <a:endParaRPr lang="ko-KR" altLang="en-US" sz="1700" b="1" spc="-150" dirty="0">
                  <a:latin typeface="+mn-ea"/>
                </a:endParaRPr>
              </a:p>
            </p:txBody>
          </p:sp>
          <p:pic>
            <p:nvPicPr>
              <p:cNvPr id="53" name="Picture 2" descr="C:\Users\pc\AppData\Local\Microsoft\Windows\Temporary Internet Files\Content.IE5\LXEX2WDT\MC900429563[1]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5576" y="2780928"/>
                <a:ext cx="872787" cy="6376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5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유의사항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72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13894" y="980728"/>
            <a:ext cx="541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처음 기관을 방문했어요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sp>
        <p:nvSpPr>
          <p:cNvPr id="75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유의사항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07504" y="2060848"/>
            <a:ext cx="8432948" cy="3807924"/>
            <a:chOff x="107950" y="2060848"/>
            <a:chExt cx="8432948" cy="3807924"/>
          </a:xfrm>
        </p:grpSpPr>
        <p:pic>
          <p:nvPicPr>
            <p:cNvPr id="7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30360"/>
            <a:stretch/>
          </p:blipFill>
          <p:spPr bwMode="auto">
            <a:xfrm flipH="1">
              <a:off x="7740798" y="2060848"/>
              <a:ext cx="800100" cy="988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107950" y="2124356"/>
              <a:ext cx="5112122" cy="75189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sz="2400" b="1" dirty="0" smtClean="0">
                  <a:solidFill>
                    <a:srgbClr val="0E6B9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국가근로장학생 기본예절</a:t>
              </a:r>
              <a:endParaRPr lang="ko-KR" altLang="en-US" sz="2400" b="1" dirty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  <p:sp>
          <p:nvSpPr>
            <p:cNvPr id="6" name="모서리가 둥근 사각형 설명선 5"/>
            <p:cNvSpPr/>
            <p:nvPr/>
          </p:nvSpPr>
          <p:spPr>
            <a:xfrm>
              <a:off x="5166735" y="2240506"/>
              <a:ext cx="2646071" cy="629022"/>
            </a:xfrm>
            <a:prstGeom prst="wedgeRoundRectCallout">
              <a:avLst>
                <a:gd name="adj1" fmla="val 55608"/>
                <a:gd name="adj2" fmla="val 26942"/>
                <a:gd name="adj3" fmla="val 16667"/>
              </a:avLst>
            </a:prstGeom>
            <a:solidFill>
              <a:srgbClr val="92D050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000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600" b="1" spc="-150" dirty="0" smtClean="0">
                  <a:solidFill>
                    <a:srgbClr val="0E6B90"/>
                  </a:solidFill>
                  <a:latin typeface="+mn-ea"/>
                </a:rPr>
                <a:t>근로장학생은 대학의 얼굴 </a:t>
              </a:r>
              <a:r>
                <a:rPr lang="en-US" altLang="ko-KR" sz="1600" b="1" spc="-150" dirty="0" smtClean="0">
                  <a:solidFill>
                    <a:srgbClr val="0E6B90"/>
                  </a:solidFill>
                  <a:latin typeface="+mn-ea"/>
                </a:rPr>
                <a:t>! </a:t>
              </a:r>
              <a:br>
                <a:rPr lang="en-US" altLang="ko-KR" sz="1600" b="1" spc="-150" dirty="0" smtClean="0">
                  <a:solidFill>
                    <a:srgbClr val="0E6B90"/>
                  </a:solidFill>
                  <a:latin typeface="+mn-ea"/>
                </a:rPr>
              </a:br>
              <a:r>
                <a:rPr lang="ko-KR" altLang="en-US" sz="1600" b="1" spc="-150" dirty="0" smtClean="0">
                  <a:solidFill>
                    <a:srgbClr val="0E6B90"/>
                  </a:solidFill>
                  <a:latin typeface="+mn-ea"/>
                </a:rPr>
                <a:t>지킬 건 지켜요</a:t>
              </a:r>
              <a:endParaRPr lang="ko-KR" altLang="en-US" sz="1600" b="1" spc="-150" dirty="0">
                <a:solidFill>
                  <a:srgbClr val="0E6B90"/>
                </a:solidFill>
                <a:latin typeface="+mn-ea"/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834830" y="2970825"/>
              <a:ext cx="7337569" cy="482400"/>
            </a:xfrm>
            <a:prstGeom prst="rect">
              <a:avLst/>
            </a:prstGeom>
            <a:solidFill>
              <a:srgbClr val="C7E6A4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출근시간 전에 일찍 도착하여 하루 일과 계획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834830" y="3453225"/>
              <a:ext cx="7337569" cy="482320"/>
            </a:xfrm>
            <a:prstGeom prst="rect">
              <a:avLst/>
            </a:prstGeom>
            <a:noFill/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사무실에 들어가면 직원들에게 친절히 인사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834830" y="3935545"/>
              <a:ext cx="7337569" cy="482400"/>
            </a:xfrm>
            <a:prstGeom prst="rect">
              <a:avLst/>
            </a:prstGeom>
            <a:solidFill>
              <a:srgbClr val="C7E6A4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개인적인 전화나 잡담을 삼가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853744" y="4421572"/>
              <a:ext cx="7337569" cy="482400"/>
            </a:xfrm>
            <a:prstGeom prst="rect">
              <a:avLst/>
            </a:prstGeom>
            <a:noFill/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회사의 규정을 준수하여 단정하고 예의 바른 업무태도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820835" y="4903972"/>
              <a:ext cx="7337569" cy="482400"/>
            </a:xfrm>
            <a:prstGeom prst="rect">
              <a:avLst/>
            </a:prstGeom>
            <a:solidFill>
              <a:srgbClr val="C7E6A4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근무시간 중에는 업무 외의 행동 지양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820834" y="5386372"/>
              <a:ext cx="7337569" cy="482400"/>
            </a:xfrm>
            <a:prstGeom prst="rect">
              <a:avLst/>
            </a:prstGeom>
            <a:noFill/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주변을 깨끗이 정돈하고 간단한 인사 후 퇴근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58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13894" y="980728"/>
            <a:ext cx="541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처음 기관을 방문했어요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sp>
        <p:nvSpPr>
          <p:cNvPr id="75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유의사항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83568" y="2204864"/>
            <a:ext cx="7488831" cy="3567697"/>
            <a:chOff x="683568" y="2204864"/>
            <a:chExt cx="7488831" cy="3567697"/>
          </a:xfrm>
        </p:grpSpPr>
        <p:pic>
          <p:nvPicPr>
            <p:cNvPr id="7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30360"/>
            <a:stretch/>
          </p:blipFill>
          <p:spPr bwMode="auto">
            <a:xfrm flipH="1">
              <a:off x="7358304" y="2204864"/>
              <a:ext cx="800100" cy="988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683568" y="2268372"/>
              <a:ext cx="4155755" cy="75189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b="1" dirty="0" smtClean="0">
                  <a:solidFill>
                    <a:srgbClr val="0E6B9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월별 출근부 제출 안내</a:t>
              </a:r>
              <a:endParaRPr lang="ko-KR" altLang="en-US" sz="2800" b="1" dirty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  <p:sp>
          <p:nvSpPr>
            <p:cNvPr id="6" name="모서리가 둥근 사각형 설명선 5"/>
            <p:cNvSpPr/>
            <p:nvPr/>
          </p:nvSpPr>
          <p:spPr>
            <a:xfrm>
              <a:off x="4860032" y="2384522"/>
              <a:ext cx="2268029" cy="629022"/>
            </a:xfrm>
            <a:prstGeom prst="wedgeRoundRectCallout">
              <a:avLst>
                <a:gd name="adj1" fmla="val 59928"/>
                <a:gd name="adj2" fmla="val -315"/>
                <a:gd name="adj3" fmla="val 16667"/>
              </a:avLst>
            </a:prstGeom>
            <a:solidFill>
              <a:srgbClr val="FFC000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000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spc="-150" dirty="0" smtClean="0">
                  <a:solidFill>
                    <a:srgbClr val="0E6B90"/>
                  </a:solidFill>
                  <a:latin typeface="+mn-ea"/>
                </a:rPr>
                <a:t>근로지 담당선생님께</a:t>
              </a:r>
              <a: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  <a:t/>
              </a:r>
              <a:b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</a:br>
              <a:r>
                <a:rPr lang="ko-KR" altLang="en-US" sz="1700" b="1" spc="-150" dirty="0" smtClean="0">
                  <a:solidFill>
                    <a:srgbClr val="0E6B90"/>
                  </a:solidFill>
                  <a:latin typeface="+mn-ea"/>
                </a:rPr>
                <a:t>알려주세요</a:t>
              </a:r>
              <a: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  <a:t>!</a:t>
              </a:r>
              <a:endParaRPr lang="ko-KR" altLang="en-US" sz="1700" b="1" spc="-150" dirty="0">
                <a:solidFill>
                  <a:srgbClr val="0E6B90"/>
                </a:solidFill>
                <a:latin typeface="+mn-ea"/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834830" y="3114841"/>
              <a:ext cx="7337569" cy="881723"/>
            </a:xfrm>
            <a:prstGeom prst="rect">
              <a:avLst/>
            </a:prstGeom>
            <a:solidFill>
              <a:srgbClr val="FFE593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근로장학생이 한달 동안 작성한 출근부를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/>
              </a:r>
              <a:b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</a:b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월말에 기관 </a:t>
              </a:r>
              <a:r>
                <a:rPr lang="ko-KR" altLang="en-US" sz="17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근로지 담당자가 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 “</a:t>
              </a: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대학제출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” </a:t>
              </a: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해주어야 함</a:t>
              </a:r>
              <a:endPara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834830" y="4006089"/>
              <a:ext cx="7337569" cy="881723"/>
            </a:xfrm>
            <a:prstGeom prst="rect">
              <a:avLst/>
            </a:prstGeom>
            <a:noFill/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월별 출근부 제출 이후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해당월의 출근부가 인정되어 장학금 지급이 가능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820835" y="4890838"/>
              <a:ext cx="7337569" cy="881723"/>
            </a:xfrm>
            <a:prstGeom prst="rect">
              <a:avLst/>
            </a:prstGeom>
            <a:solidFill>
              <a:srgbClr val="FFE593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rgbClr val="FF0000"/>
                  </a:solidFill>
                  <a:latin typeface="+mn-ea"/>
                </a:rPr>
                <a:t>기관의 월별 출근부 제출이 늦어지면</a:t>
              </a:r>
              <a:r>
                <a:rPr lang="en-US" altLang="ko-KR" sz="1700" b="1" dirty="0" smtClean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700" b="1" dirty="0" smtClean="0">
                  <a:solidFill>
                    <a:srgbClr val="FF0000"/>
                  </a:solidFill>
                  <a:latin typeface="+mn-ea"/>
                </a:rPr>
                <a:t>전체 장학금 지급 일정이 늦어지므로 </a:t>
              </a:r>
              <a:endParaRPr lang="en-US" altLang="ko-KR" sz="1700" b="1" dirty="0" smtClean="0">
                <a:solidFill>
                  <a:srgbClr val="FF0000"/>
                </a:solidFill>
                <a:latin typeface="+mn-ea"/>
              </a:endParaRPr>
            </a:p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기관 방문 시 꼭 안내 부탁 드립니다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.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36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67921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03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13894" y="980728"/>
            <a:ext cx="7146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해외여행 및 군복무 계획된 일정이 있을 때</a:t>
            </a:r>
            <a:r>
              <a:rPr lang="en-US" altLang="ko-KR" sz="3200" b="1" spc="-300" dirty="0" smtClean="0">
                <a:solidFill>
                  <a:srgbClr val="37D4FF"/>
                </a:solidFill>
                <a:latin typeface="+mn-ea"/>
              </a:rPr>
              <a:t>!</a:t>
            </a:r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 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sp>
        <p:nvSpPr>
          <p:cNvPr id="75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유의사항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83568" y="2204864"/>
            <a:ext cx="7488831" cy="2682948"/>
            <a:chOff x="683568" y="2204864"/>
            <a:chExt cx="7488831" cy="2682948"/>
          </a:xfrm>
        </p:grpSpPr>
        <p:pic>
          <p:nvPicPr>
            <p:cNvPr id="7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30360"/>
            <a:stretch/>
          </p:blipFill>
          <p:spPr bwMode="auto">
            <a:xfrm flipH="1">
              <a:off x="7358304" y="2204864"/>
              <a:ext cx="800100" cy="988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683568" y="2268372"/>
              <a:ext cx="4155755" cy="75189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dirty="0" smtClean="0">
                  <a:solidFill>
                    <a:srgbClr val="0E6B9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해외여행 등으로 근로를 잠시 중단하게 </a:t>
              </a:r>
              <a:r>
                <a:rPr lang="ko-KR" altLang="en-US" sz="2500" b="1" dirty="0" err="1" smtClean="0">
                  <a:solidFill>
                    <a:srgbClr val="0E6B9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될때</a:t>
              </a:r>
              <a:endParaRPr lang="ko-KR" altLang="en-US" sz="2500" b="1" dirty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  <p:sp>
          <p:nvSpPr>
            <p:cNvPr id="6" name="모서리가 둥근 사각형 설명선 5"/>
            <p:cNvSpPr/>
            <p:nvPr/>
          </p:nvSpPr>
          <p:spPr>
            <a:xfrm>
              <a:off x="4860032" y="2384522"/>
              <a:ext cx="2268029" cy="629022"/>
            </a:xfrm>
            <a:prstGeom prst="wedgeRoundRectCallout">
              <a:avLst>
                <a:gd name="adj1" fmla="val 59928"/>
                <a:gd name="adj2" fmla="val -315"/>
                <a:gd name="adj3" fmla="val 16667"/>
              </a:avLst>
            </a:prstGeom>
            <a:solidFill>
              <a:srgbClr val="FFC000"/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000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spc="-150" dirty="0" smtClean="0">
                  <a:solidFill>
                    <a:srgbClr val="0E6B90"/>
                  </a:solidFill>
                  <a:latin typeface="+mn-ea"/>
                </a:rPr>
                <a:t>대학 담당선생님께</a:t>
              </a:r>
              <a: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  <a:t/>
              </a:r>
              <a:b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</a:br>
              <a:r>
                <a:rPr lang="ko-KR" altLang="en-US" sz="1700" b="1" spc="-150" dirty="0" smtClean="0">
                  <a:solidFill>
                    <a:srgbClr val="0E6B90"/>
                  </a:solidFill>
                  <a:latin typeface="+mn-ea"/>
                </a:rPr>
                <a:t>말씀해주세요</a:t>
              </a:r>
              <a:r>
                <a:rPr lang="en-US" altLang="ko-KR" sz="1700" b="1" spc="-150" dirty="0" smtClean="0">
                  <a:solidFill>
                    <a:srgbClr val="0E6B90"/>
                  </a:solidFill>
                  <a:latin typeface="+mn-ea"/>
                </a:rPr>
                <a:t>!</a:t>
              </a:r>
              <a:endParaRPr lang="ko-KR" altLang="en-US" sz="1700" b="1" spc="-150" dirty="0">
                <a:solidFill>
                  <a:srgbClr val="0E6B90"/>
                </a:solidFill>
                <a:latin typeface="+mn-ea"/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834830" y="3119206"/>
              <a:ext cx="7337569" cy="87299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한국장학재단 홈페이지 </a:t>
              </a:r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&gt; </a:t>
              </a:r>
              <a:r>
                <a:rPr lang="ko-KR" altLang="en-US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국가근로장학금 </a:t>
              </a:r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&gt; </a:t>
              </a:r>
              <a:r>
                <a:rPr lang="ko-KR" altLang="en-US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근로장학관리 </a:t>
              </a:r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&gt; </a:t>
              </a:r>
            </a:p>
            <a:p>
              <a:pPr algn="ctr"/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“</a:t>
              </a:r>
              <a:r>
                <a:rPr lang="ko-KR" altLang="en-US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근로중지 사전신고</a:t>
              </a:r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해외여행 등</a:t>
              </a:r>
              <a:r>
                <a:rPr lang="en-US" altLang="ko-KR" sz="1700" b="1" dirty="0" smtClean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)”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834830" y="4006089"/>
              <a:ext cx="7337569" cy="881723"/>
            </a:xfrm>
            <a:prstGeom prst="rect">
              <a:avLst/>
            </a:prstGeom>
            <a:noFill/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사전에 근로기관과 협의 및 대학 담당자에게 근로중지 안내</a:t>
              </a:r>
              <a:r>
                <a:rPr lang="en-US" altLang="ko-KR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,</a:t>
              </a:r>
            </a:p>
            <a:p>
              <a:pPr algn="ctr"/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근로중지 </a:t>
              </a:r>
              <a:r>
                <a:rPr lang="ko-KR" altLang="en-US" sz="17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사전신고 </a:t>
              </a: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내역은 </a:t>
              </a:r>
              <a:r>
                <a:rPr lang="ko-KR" altLang="en-US" sz="17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대학 담당자의 </a:t>
              </a:r>
              <a:r>
                <a:rPr lang="ko-KR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승인 필요</a:t>
              </a:r>
              <a:endParaRPr lang="ko-KR" altLang="en-US" sz="17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834831" y="4860263"/>
            <a:ext cx="7337569" cy="8729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대학 담당선생님의 안내에 따라 증빙서류 제출</a:t>
            </a:r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전자항공권</a:t>
            </a:r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탑승권</a:t>
            </a:r>
            <a:r>
              <a:rPr lang="en-US" altLang="ko-KR" sz="17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등</a:t>
            </a:r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)</a:t>
            </a:r>
          </a:p>
          <a:p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   * 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이름</a:t>
            </a:r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날짜</a:t>
            </a:r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7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출도착시간</a:t>
            </a:r>
            <a:r>
              <a:rPr lang="en-US" altLang="ko-KR" sz="17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등 명확하게 </a:t>
            </a:r>
            <a:r>
              <a:rPr lang="ko-KR" altLang="en-US" sz="17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보여야함</a:t>
            </a:r>
            <a:endParaRPr lang="en-US" altLang="ko-KR" sz="17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r>
              <a:rPr lang="en-US" altLang="ko-KR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   *</a:t>
            </a:r>
            <a:r>
              <a:rPr lang="ko-KR" altLang="en-US" sz="17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증빙서류 미제출시 추후 부정근로 추정대상자로 소명요청 예정 </a:t>
            </a:r>
            <a:endParaRPr lang="en-US" altLang="ko-KR" sz="1700" b="1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00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67921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03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313894" y="980728"/>
            <a:ext cx="7146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근로기관</a:t>
            </a:r>
            <a:r>
              <a:rPr lang="en-US" altLang="ko-KR" sz="3200" b="1" spc="-300" dirty="0" smtClean="0">
                <a:solidFill>
                  <a:srgbClr val="37D4FF"/>
                </a:solidFill>
                <a:latin typeface="+mn-ea"/>
              </a:rPr>
              <a:t>(</a:t>
            </a:r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근로지</a:t>
            </a:r>
            <a:r>
              <a:rPr lang="en-US" altLang="ko-KR" sz="3200" b="1" spc="-300" dirty="0" smtClean="0">
                <a:solidFill>
                  <a:srgbClr val="37D4FF"/>
                </a:solidFill>
                <a:latin typeface="+mn-ea"/>
              </a:rPr>
              <a:t>)</a:t>
            </a:r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와 가족관계일 경우</a:t>
            </a:r>
            <a:r>
              <a:rPr lang="en-US" altLang="ko-KR" sz="3200" b="1" spc="-300" dirty="0" smtClean="0">
                <a:solidFill>
                  <a:srgbClr val="37D4FF"/>
                </a:solidFill>
                <a:latin typeface="+mn-ea"/>
              </a:rPr>
              <a:t>!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sp>
        <p:nvSpPr>
          <p:cNvPr id="75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유의사항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30360"/>
          <a:stretch/>
        </p:blipFill>
        <p:spPr bwMode="auto">
          <a:xfrm flipH="1">
            <a:off x="7358304" y="2204864"/>
            <a:ext cx="800100" cy="98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모서리가 둥근 직사각형 54"/>
          <p:cNvSpPr/>
          <p:nvPr/>
        </p:nvSpPr>
        <p:spPr>
          <a:xfrm>
            <a:off x="179512" y="2268372"/>
            <a:ext cx="4904561" cy="75189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3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근로기관</a:t>
            </a:r>
            <a:r>
              <a:rPr lang="en-US" altLang="ko-KR" sz="20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(</a:t>
            </a:r>
            <a:r>
              <a:rPr lang="ko-KR" altLang="en-US" sz="20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근로지</a:t>
            </a:r>
            <a:r>
              <a:rPr lang="en-US" altLang="ko-KR" sz="20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) </a:t>
            </a:r>
            <a:r>
              <a:rPr lang="ko-KR" altLang="en-US" sz="23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관리자</a:t>
            </a:r>
            <a:r>
              <a:rPr lang="en-US" altLang="ko-KR" sz="20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(</a:t>
            </a:r>
            <a:r>
              <a:rPr lang="ko-KR" altLang="en-US" sz="20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담당자</a:t>
            </a:r>
            <a:r>
              <a:rPr lang="en-US" altLang="ko-KR" sz="2000" b="1" dirty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)</a:t>
            </a:r>
            <a:r>
              <a:rPr lang="ko-KR" altLang="en-US" sz="2300" b="1" dirty="0" smtClean="0">
                <a:solidFill>
                  <a:srgbClr val="0E6B90"/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와 가족관계일 때</a:t>
            </a:r>
            <a:endParaRPr lang="ko-KR" altLang="en-US" sz="2300" b="1" dirty="0">
              <a:solidFill>
                <a:srgbClr val="0E6B90"/>
              </a:solidFill>
              <a:effectLst>
                <a:reflection blurRad="6350" stA="55000" endA="300" endPos="45500" dir="5400000" sy="-100000" algn="bl" rotWithShape="0"/>
              </a:effectLst>
              <a:latin typeface="+mn-ea"/>
            </a:endParaRPr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4860032" y="2384522"/>
            <a:ext cx="2268029" cy="629022"/>
          </a:xfrm>
          <a:prstGeom prst="wedgeRoundRectCallout">
            <a:avLst>
              <a:gd name="adj1" fmla="val 59928"/>
              <a:gd name="adj2" fmla="val -315"/>
              <a:gd name="adj3" fmla="val 16667"/>
            </a:avLst>
          </a:prstGeom>
          <a:solidFill>
            <a:srgbClr val="FFC000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700" b="1" spc="-150" dirty="0" smtClean="0">
                <a:solidFill>
                  <a:srgbClr val="0E6B90"/>
                </a:solidFill>
                <a:latin typeface="+mn-ea"/>
              </a:rPr>
              <a:t>대학 담당선생님께</a:t>
            </a:r>
            <a:r>
              <a:rPr lang="en-US" altLang="ko-KR" sz="1700" b="1" spc="-150" dirty="0" smtClean="0">
                <a:solidFill>
                  <a:srgbClr val="0E6B90"/>
                </a:solidFill>
                <a:latin typeface="+mn-ea"/>
              </a:rPr>
              <a:t/>
            </a:r>
            <a:br>
              <a:rPr lang="en-US" altLang="ko-KR" sz="1700" b="1" spc="-150" dirty="0" smtClean="0">
                <a:solidFill>
                  <a:srgbClr val="0E6B90"/>
                </a:solidFill>
                <a:latin typeface="+mn-ea"/>
              </a:rPr>
            </a:br>
            <a:r>
              <a:rPr lang="ko-KR" altLang="en-US" sz="1700" b="1" spc="-150" dirty="0" smtClean="0">
                <a:solidFill>
                  <a:srgbClr val="0E6B90"/>
                </a:solidFill>
                <a:latin typeface="+mn-ea"/>
              </a:rPr>
              <a:t>말씀해주세요</a:t>
            </a:r>
            <a:r>
              <a:rPr lang="en-US" altLang="ko-KR" sz="1700" b="1" spc="-150" dirty="0" smtClean="0">
                <a:solidFill>
                  <a:srgbClr val="0E6B90"/>
                </a:solidFill>
                <a:latin typeface="+mn-ea"/>
              </a:rPr>
              <a:t>!</a:t>
            </a:r>
            <a:endParaRPr lang="ko-KR" altLang="en-US" sz="1700" b="1" spc="-15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834830" y="3460594"/>
            <a:ext cx="7337569" cy="8729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장학생은 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매칭되거나 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매칭될 가능성이 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있는 </a:t>
            </a:r>
            <a:endParaRPr lang="en-US" altLang="ko-KR" sz="1700" b="1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근로기관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또는 근로지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) 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관리자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또는 담당자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)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와 </a:t>
            </a:r>
            <a:endParaRPr lang="en-US" altLang="ko-KR" sz="1700" b="1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가족관계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배우자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직계혈족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, 4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촌 이내의 방계혈족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)</a:t>
            </a:r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인 경우</a:t>
            </a:r>
            <a:r>
              <a:rPr lang="en-US" altLang="ko-KR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, </a:t>
            </a:r>
            <a:endParaRPr lang="en-US" altLang="ko-KR" sz="1700" b="1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34830" y="4347477"/>
            <a:ext cx="7337569" cy="88172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7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소속대학 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장학담당자에게 안내</a:t>
            </a:r>
            <a:endParaRPr lang="en-US" altLang="ko-KR" sz="1700" b="1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095121" y="5163494"/>
            <a:ext cx="1404379" cy="1321608"/>
            <a:chOff x="1271540" y="5370791"/>
            <a:chExt cx="1360618" cy="1369925"/>
          </a:xfrm>
        </p:grpSpPr>
        <p:sp>
          <p:nvSpPr>
            <p:cNvPr id="41" name="타원 40"/>
            <p:cNvSpPr/>
            <p:nvPr/>
          </p:nvSpPr>
          <p:spPr>
            <a:xfrm>
              <a:off x="1271540" y="5370791"/>
              <a:ext cx="1360618" cy="1369925"/>
            </a:xfrm>
            <a:prstGeom prst="ellipse">
              <a:avLst/>
            </a:prstGeom>
            <a:solidFill>
              <a:srgbClr val="EDF7C1"/>
            </a:solidFill>
            <a:ln w="28575">
              <a:noFill/>
              <a:prstDash val="solid"/>
            </a:ln>
            <a:effectLst>
              <a:outerShdw blurRad="38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45570" y="5825439"/>
              <a:ext cx="812557" cy="4147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spc="-100" dirty="0" smtClean="0">
                  <a:ln w="6350">
                    <a:solidFill>
                      <a:srgbClr val="0E6B9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40" panose="02020603020101020101" pitchFamily="18" charset="-127"/>
                  <a:ea typeface="한컴 윤고딕 240" panose="02020603020101020101" pitchFamily="18" charset="-127"/>
                </a:rPr>
                <a:t>장학생</a:t>
              </a:r>
              <a:endParaRPr lang="ko-KR" altLang="en-US" sz="2000" spc="-100" dirty="0">
                <a:ln w="6350">
                  <a:solidFill>
                    <a:srgbClr val="0E6B9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154457" y="5678104"/>
            <a:ext cx="1847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ko-KR" altLang="en-US" sz="1300" spc="-100" dirty="0">
              <a:ln w="6350">
                <a:solidFill>
                  <a:srgbClr val="0E6B9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한컴 윤고딕 240" panose="02020603020101020101" pitchFamily="18" charset="-127"/>
              <a:ea typeface="한컴 윤고딕 240" panose="02020603020101020101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3742829" y="5201864"/>
            <a:ext cx="1521570" cy="1323480"/>
            <a:chOff x="4438218" y="5496874"/>
            <a:chExt cx="1461308" cy="1370075"/>
          </a:xfrm>
        </p:grpSpPr>
        <p:sp>
          <p:nvSpPr>
            <p:cNvPr id="45" name="타원 44"/>
            <p:cNvSpPr/>
            <p:nvPr/>
          </p:nvSpPr>
          <p:spPr>
            <a:xfrm>
              <a:off x="4496336" y="5496874"/>
              <a:ext cx="1360618" cy="1370075"/>
            </a:xfrm>
            <a:prstGeom prst="ellipse">
              <a:avLst/>
            </a:prstGeom>
            <a:solidFill>
              <a:srgbClr val="FFF1C5"/>
            </a:solidFill>
            <a:ln w="28575">
              <a:noFill/>
              <a:prstDash val="solid"/>
            </a:ln>
            <a:effectLst>
              <a:outerShdw blurRad="38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438218" y="5815507"/>
              <a:ext cx="1461308" cy="732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spc="-100" dirty="0" smtClean="0">
                  <a:ln w="6350">
                    <a:solidFill>
                      <a:srgbClr val="0E6B9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40" panose="02020603020101020101" pitchFamily="18" charset="-127"/>
                  <a:ea typeface="한컴 윤고딕 240" panose="02020603020101020101" pitchFamily="18" charset="-127"/>
                </a:rPr>
                <a:t>근로기관</a:t>
              </a:r>
              <a:endParaRPr lang="en-US" altLang="ko-KR" sz="2000" spc="-100" dirty="0" smtClean="0">
                <a:ln w="6350">
                  <a:solidFill>
                    <a:srgbClr val="0E6B9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</a:endParaRPr>
            </a:p>
            <a:p>
              <a:pPr algn="ctr"/>
              <a:r>
                <a:rPr lang="en-US" altLang="ko-KR" sz="2000" spc="-100" dirty="0" smtClean="0">
                  <a:ln w="6350">
                    <a:solidFill>
                      <a:srgbClr val="0E6B9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40" panose="02020603020101020101" pitchFamily="18" charset="-127"/>
                  <a:ea typeface="한컴 윤고딕 240" panose="02020603020101020101" pitchFamily="18" charset="-127"/>
                </a:rPr>
                <a:t>(</a:t>
              </a:r>
              <a:r>
                <a:rPr lang="ko-KR" altLang="en-US" sz="2000" spc="-100" dirty="0" smtClean="0">
                  <a:ln w="6350">
                    <a:solidFill>
                      <a:srgbClr val="0E6B9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40" panose="02020603020101020101" pitchFamily="18" charset="-127"/>
                  <a:ea typeface="한컴 윤고딕 240" panose="02020603020101020101" pitchFamily="18" charset="-127"/>
                </a:rPr>
                <a:t>또는 근로지</a:t>
              </a:r>
              <a:r>
                <a:rPr lang="en-US" altLang="ko-KR" sz="2000" spc="-100" dirty="0" smtClean="0">
                  <a:ln w="6350">
                    <a:solidFill>
                      <a:srgbClr val="0E6B9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한컴 윤고딕 240" panose="02020603020101020101" pitchFamily="18" charset="-127"/>
                  <a:ea typeface="한컴 윤고딕 240" panose="02020603020101020101" pitchFamily="18" charset="-127"/>
                </a:rPr>
                <a:t>)</a:t>
              </a:r>
              <a:endParaRPr lang="ko-KR" altLang="en-US" sz="2000" spc="-100" dirty="0">
                <a:ln w="6350">
                  <a:solidFill>
                    <a:srgbClr val="0E6B9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5632952" y="5373216"/>
            <a:ext cx="2106598" cy="963849"/>
          </a:xfrm>
          <a:prstGeom prst="roundRect">
            <a:avLst>
              <a:gd name="adj" fmla="val 10997"/>
            </a:avLst>
          </a:prstGeom>
          <a:solidFill>
            <a:schemeClr val="accent1">
              <a:lumMod val="60000"/>
              <a:lumOff val="40000"/>
              <a:alpha val="8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500" spc="-100" dirty="0">
                <a:ln w="6350">
                  <a:solidFill>
                    <a:srgbClr val="0E6B9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</a:rPr>
              <a:t>이해관계일 경우</a:t>
            </a:r>
            <a:endParaRPr lang="en-US" altLang="ko-KR" sz="2500" spc="-100" dirty="0">
              <a:ln w="6350">
                <a:solidFill>
                  <a:srgbClr val="0E6B9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한컴 윤고딕 240" panose="02020603020101020101" pitchFamily="18" charset="-127"/>
              <a:ea typeface="한컴 윤고딕 240" panose="02020603020101020101" pitchFamily="18" charset="-127"/>
            </a:endParaRPr>
          </a:p>
          <a:p>
            <a:pPr algn="ctr"/>
            <a:r>
              <a:rPr lang="ko-KR" altLang="en-US" sz="2500" b="1" spc="-100" dirty="0">
                <a:ln w="6350">
                  <a:solidFill>
                    <a:srgbClr val="0E6B90">
                      <a:alpha val="0"/>
                    </a:srgbClr>
                  </a:solidFill>
                </a:ln>
                <a:solidFill>
                  <a:srgbClr val="FF0000"/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</a:rPr>
              <a:t>근로 불가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2622485" y="5792644"/>
            <a:ext cx="1020752" cy="245463"/>
            <a:chOff x="1638033" y="3139883"/>
            <a:chExt cx="614321" cy="245463"/>
          </a:xfrm>
        </p:grpSpPr>
        <p:sp>
          <p:nvSpPr>
            <p:cNvPr id="50" name="오른쪽 화살표 49"/>
            <p:cNvSpPr/>
            <p:nvPr/>
          </p:nvSpPr>
          <p:spPr>
            <a:xfrm>
              <a:off x="1746300" y="3142483"/>
              <a:ext cx="506054" cy="238469"/>
            </a:xfrm>
            <a:prstGeom prst="rightArrow">
              <a:avLst>
                <a:gd name="adj1" fmla="val 50000"/>
                <a:gd name="adj2" fmla="val 51891"/>
              </a:avLst>
            </a:prstGeom>
            <a:solidFill>
              <a:schemeClr val="tx1">
                <a:lumMod val="50000"/>
                <a:lumOff val="50000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  <p:sp>
          <p:nvSpPr>
            <p:cNvPr id="51" name="오른쪽 화살표 50"/>
            <p:cNvSpPr/>
            <p:nvPr/>
          </p:nvSpPr>
          <p:spPr>
            <a:xfrm flipH="1">
              <a:off x="1638033" y="3139883"/>
              <a:ext cx="540311" cy="245463"/>
            </a:xfrm>
            <a:prstGeom prst="rightArrow">
              <a:avLst>
                <a:gd name="adj1" fmla="val 50000"/>
                <a:gd name="adj2" fmla="val 51891"/>
              </a:avLst>
            </a:prstGeom>
            <a:solidFill>
              <a:schemeClr val="tx1">
                <a:lumMod val="50000"/>
                <a:lumOff val="50000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>
                <a:solidFill>
                  <a:schemeClr val="bg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 rot="2652671">
            <a:off x="2771471" y="5858926"/>
            <a:ext cx="740183" cy="169385"/>
          </a:xfrm>
          <a:prstGeom prst="rect">
            <a:avLst/>
          </a:prstGeom>
          <a:solidFill>
            <a:srgbClr val="CC0000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 rot="18686547">
            <a:off x="2766252" y="5848288"/>
            <a:ext cx="733219" cy="169385"/>
          </a:xfrm>
          <a:prstGeom prst="rect">
            <a:avLst/>
          </a:prstGeom>
          <a:solidFill>
            <a:srgbClr val="CC0000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bg1"/>
              </a:solidFill>
              <a:latin typeface="한컴 윤체 L" panose="02020603020101020101" pitchFamily="18" charset="-127"/>
              <a:ea typeface="한컴 윤체 L" panose="02020603020101020101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26" name="순서도: 대체 처리 25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200" b="1" spc="-300" dirty="0" smtClean="0">
                  <a:latin typeface="+mn-ea"/>
                </a:rPr>
                <a:t>01</a:t>
              </a:r>
              <a:endParaRPr lang="ko-KR" altLang="en-US" sz="3200" b="1" spc="-300" dirty="0">
                <a:latin typeface="+mn-ea"/>
              </a:endParaRPr>
            </a:p>
          </p:txBody>
        </p:sp>
        <p:sp>
          <p:nvSpPr>
            <p:cNvPr id="28" name="순서도: 병합 27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부정근로란 </a:t>
            </a:r>
            <a:r>
              <a:rPr lang="en-US" altLang="ko-KR" sz="3200" b="1" spc="-300" dirty="0" smtClean="0">
                <a:solidFill>
                  <a:srgbClr val="0E6B90"/>
                </a:solidFill>
                <a:latin typeface="+mn-ea"/>
              </a:rPr>
              <a:t>?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439652" y="2204864"/>
            <a:ext cx="6804756" cy="3510439"/>
            <a:chOff x="1439652" y="2204864"/>
            <a:chExt cx="6804756" cy="3510439"/>
          </a:xfrm>
        </p:grpSpPr>
        <p:sp>
          <p:nvSpPr>
            <p:cNvPr id="20" name="순서도: 대체 처리 19"/>
            <p:cNvSpPr/>
            <p:nvPr/>
          </p:nvSpPr>
          <p:spPr>
            <a:xfrm>
              <a:off x="1439652" y="2204864"/>
              <a:ext cx="6804756" cy="1296144"/>
            </a:xfrm>
            <a:prstGeom prst="flowChartAlternateProcess">
              <a:avLst/>
            </a:prstGeom>
            <a:noFill/>
            <a:ln w="28575">
              <a:solidFill>
                <a:srgbClr val="0E6B9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출근부 </a:t>
              </a:r>
              <a:r>
                <a:rPr lang="ko-KR" altLang="en-US" sz="2400" b="1" spc="-300" dirty="0">
                  <a:solidFill>
                    <a:schemeClr val="tx1"/>
                  </a:solidFill>
                  <a:latin typeface="+mn-ea"/>
                </a:rPr>
                <a:t>입력 시</a:t>
              </a:r>
              <a:r>
                <a:rPr lang="en-US" altLang="ko-KR" sz="2400" b="1" spc="-300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장학생 본인이 실제로 근로한</a:t>
              </a:r>
              <a:endParaRPr lang="en-US" altLang="ko-KR" sz="2400" b="1" spc="-30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날짜 </a:t>
              </a:r>
              <a:r>
                <a:rPr lang="ko-KR" altLang="en-US" sz="2400" b="1" spc="-300" dirty="0">
                  <a:solidFill>
                    <a:schemeClr val="tx1"/>
                  </a:solidFill>
                  <a:latin typeface="+mn-ea"/>
                </a:rPr>
                <a:t>및 </a:t>
              </a:r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시간과</a:t>
              </a:r>
              <a:r>
                <a:rPr lang="en-US" altLang="ko-KR" sz="2400" b="1" spc="-300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다르게 </a:t>
              </a:r>
              <a:r>
                <a:rPr lang="ko-KR" altLang="en-US" sz="2400" b="1" spc="-300" dirty="0">
                  <a:solidFill>
                    <a:srgbClr val="0F749D"/>
                  </a:solidFill>
                  <a:latin typeface="+mn-ea"/>
                </a:rPr>
                <a:t>허위로 입력</a:t>
              </a:r>
              <a:r>
                <a:rPr lang="ko-KR" altLang="en-US" sz="2400" b="1" spc="-300" dirty="0">
                  <a:solidFill>
                    <a:schemeClr val="tx1"/>
                  </a:solidFill>
                  <a:latin typeface="+mn-ea"/>
                </a:rPr>
                <a:t>한 </a:t>
              </a:r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경우</a:t>
              </a:r>
              <a:endParaRPr lang="ko-KR" altLang="en-US" sz="2400" b="1" spc="-300" dirty="0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6967065" y="4221088"/>
              <a:ext cx="1224943" cy="1494215"/>
              <a:chOff x="6661838" y="4365104"/>
              <a:chExt cx="1640410" cy="1656184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61838" y="4365104"/>
                <a:ext cx="1640410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직사각형 5"/>
              <p:cNvSpPr/>
              <p:nvPr/>
            </p:nvSpPr>
            <p:spPr>
              <a:xfrm>
                <a:off x="6948264" y="4509120"/>
                <a:ext cx="432048" cy="2160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atin typeface="+mn-ea"/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1979712" y="4342648"/>
              <a:ext cx="4439186" cy="1372655"/>
              <a:chOff x="1979712" y="4342648"/>
              <a:chExt cx="4439186" cy="1372655"/>
            </a:xfrm>
          </p:grpSpPr>
          <p:sp>
            <p:nvSpPr>
              <p:cNvPr id="30" name="타원 29"/>
              <p:cNvSpPr/>
              <p:nvPr/>
            </p:nvSpPr>
            <p:spPr>
              <a:xfrm>
                <a:off x="1979712" y="4342648"/>
                <a:ext cx="1351302" cy="13726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spc="-3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허위근로</a:t>
                </a:r>
                <a:endParaRPr lang="ko-KR" altLang="en-US" sz="2800" b="1" spc="-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>
              <a:xfrm>
                <a:off x="3555428" y="4342648"/>
                <a:ext cx="1351302" cy="1372655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spc="-3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대체근로</a:t>
                </a:r>
                <a:endParaRPr lang="ko-KR" altLang="en-US" sz="2800" b="1" spc="-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5067596" y="4342648"/>
                <a:ext cx="1351302" cy="137265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spc="-3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대리근로</a:t>
                </a:r>
                <a:endParaRPr lang="ko-KR" altLang="en-US" sz="2800" b="1" spc="-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33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부정근로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78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43608" y="2060848"/>
            <a:ext cx="7074786" cy="4032448"/>
            <a:chOff x="1043608" y="2060848"/>
            <a:chExt cx="7074786" cy="4032448"/>
          </a:xfrm>
        </p:grpSpPr>
        <p:sp>
          <p:nvSpPr>
            <p:cNvPr id="33" name="직사각형 32"/>
            <p:cNvSpPr/>
            <p:nvPr/>
          </p:nvSpPr>
          <p:spPr>
            <a:xfrm>
              <a:off x="1726760" y="3065521"/>
              <a:ext cx="6391633" cy="20048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 00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대학교 </a:t>
              </a:r>
              <a:r>
                <a:rPr lang="ko-KR" altLang="en-US" sz="1600" b="1" dirty="0" err="1">
                  <a:solidFill>
                    <a:schemeClr val="tx1"/>
                  </a:solidFill>
                  <a:latin typeface="+mn-ea"/>
                </a:rPr>
                <a:t>산학협력단에서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근로하던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교내근로장학생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A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군은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근로시간에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친구들과 놀러 나가거나 가족들과 해외여행을 가는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등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실제로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근로는 하지 않고 출근부만 기록해 장학금을 받고 있었다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.</a:t>
              </a:r>
            </a:p>
            <a:p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r>
                <a:rPr lang="en-US" altLang="ko-KR" sz="1600" b="1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A</a:t>
              </a:r>
              <a:r>
                <a:rPr lang="ko-KR" altLang="en-US" sz="1600" b="1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군은 근로는 하지 않았음에도 출근부에 </a:t>
              </a:r>
              <a:r>
                <a:rPr lang="ko-KR" altLang="en-US" sz="1600" b="1" dirty="0" smtClean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근로시간을 </a:t>
              </a:r>
              <a:r>
                <a:rPr lang="ko-KR" altLang="en-US" sz="1600" b="1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입력하여 장학금을 받은 </a:t>
              </a:r>
              <a:r>
                <a:rPr lang="ko-KR" altLang="en-US" sz="1600" b="1" u="sng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허위근로</a:t>
              </a:r>
              <a:r>
                <a:rPr lang="ko-KR" altLang="en-US" sz="1600" b="1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에 해당한다</a:t>
              </a:r>
              <a:r>
                <a:rPr lang="en-US" altLang="ko-KR" sz="1600" b="1" dirty="0" smtClean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.</a:t>
              </a:r>
              <a:endParaRPr lang="en-US" altLang="ko-KR" sz="1600" b="1" dirty="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726762" y="2396322"/>
              <a:ext cx="6391632" cy="5286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sz="2000" b="1" spc="-300" dirty="0" smtClean="0">
                  <a:solidFill>
                    <a:schemeClr val="tx1"/>
                  </a:solidFill>
                  <a:latin typeface="+mn-ea"/>
                </a:rPr>
                <a:t>근로를 하지 않고 출근부에 근로시간을 입력하는 경우</a:t>
              </a:r>
              <a:endParaRPr lang="ko-KR" altLang="en-US" sz="2000" b="1" spc="-3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1043608" y="2060848"/>
              <a:ext cx="1366308" cy="13512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atin typeface="+mn-ea"/>
                </a:rPr>
                <a:t>허위근로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1235361" y="2237293"/>
              <a:ext cx="982802" cy="9983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spc="-3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허위근로</a:t>
              </a:r>
              <a:endParaRPr lang="ko-KR" altLang="en-US" sz="20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726761" y="5229200"/>
              <a:ext cx="6391631" cy="86409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u="sng" dirty="0" smtClean="0">
                  <a:solidFill>
                    <a:schemeClr val="bg1"/>
                  </a:solidFill>
                  <a:latin typeface="+mn-ea"/>
                </a:rPr>
                <a:t>장학금 환수 및 확정일로부터 해당학기를 포함하여 </a:t>
              </a:r>
              <a:endParaRPr lang="en-US" altLang="ko-KR" b="1" u="sng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ko-KR" sz="2000" b="1" u="sng" dirty="0" smtClean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ko-KR" altLang="en-US" sz="2000" b="1" u="sng" dirty="0" smtClean="0">
                  <a:solidFill>
                    <a:schemeClr val="bg1"/>
                  </a:solidFill>
                  <a:latin typeface="+mn-ea"/>
                </a:rPr>
                <a:t>개 학기 근로 </a:t>
              </a:r>
              <a:r>
                <a:rPr lang="ko-KR" altLang="en-US" sz="2000" b="1" u="sng" dirty="0">
                  <a:solidFill>
                    <a:schemeClr val="bg1"/>
                  </a:solidFill>
                  <a:latin typeface="+mn-ea"/>
                </a:rPr>
                <a:t>참여 </a:t>
              </a:r>
              <a:r>
                <a:rPr lang="ko-KR" altLang="en-US" sz="2000" b="1" u="sng" dirty="0" smtClean="0">
                  <a:solidFill>
                    <a:schemeClr val="bg1"/>
                  </a:solidFill>
                  <a:latin typeface="+mn-ea"/>
                </a:rPr>
                <a:t>제한</a:t>
              </a:r>
              <a:endParaRPr lang="en-US" altLang="ko-KR" sz="2000" b="1" u="sng" dirty="0" smtClean="0">
                <a:solidFill>
                  <a:schemeClr val="bg1"/>
                </a:solidFill>
                <a:latin typeface="+mn-ea"/>
              </a:endParaRPr>
            </a:p>
            <a:p>
              <a:pPr algn="dist"/>
              <a:r>
                <a:rPr lang="en-US" altLang="ko-KR" sz="1200" spc="-300" dirty="0" smtClean="0">
                  <a:solidFill>
                    <a:schemeClr val="bg1"/>
                  </a:solidFill>
                  <a:latin typeface="+mn-ea"/>
                </a:rPr>
                <a:t>* 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국가근로장학사업</a:t>
              </a:r>
              <a:r>
                <a:rPr lang="en-US" altLang="ko-KR" sz="1200" spc="-300" dirty="0" smtClean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대학생 청소년교육지원사업</a:t>
              </a:r>
              <a:r>
                <a:rPr lang="en-US" altLang="ko-KR" sz="1200" spc="-300" dirty="0" smtClean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다문화</a:t>
              </a:r>
              <a:r>
                <a:rPr lang="en-US" altLang="ko-KR" sz="1200" spc="-300" dirty="0" smtClean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ko-KR" altLang="en-US" sz="1200" spc="-300" dirty="0" err="1" smtClean="0">
                  <a:solidFill>
                    <a:schemeClr val="bg1"/>
                  </a:solidFill>
                  <a:latin typeface="+mn-ea"/>
                </a:rPr>
                <a:t>탈북학생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200" spc="-300" dirty="0" err="1" smtClean="0">
                  <a:solidFill>
                    <a:schemeClr val="bg1"/>
                  </a:solidFill>
                  <a:latin typeface="+mn-ea"/>
                </a:rPr>
                <a:t>멘토링사업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 전체 참여제한</a:t>
              </a:r>
              <a:endParaRPr lang="ko-KR" altLang="en-US" sz="1200" spc="-3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8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부정근로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0" name="순서도: 대체 처리 39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41" name="순서도: 병합 40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부정근로 유형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47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043608" y="2060848"/>
            <a:ext cx="7074786" cy="4032448"/>
            <a:chOff x="1043608" y="2060848"/>
            <a:chExt cx="7074786" cy="4032448"/>
          </a:xfrm>
        </p:grpSpPr>
        <p:sp>
          <p:nvSpPr>
            <p:cNvPr id="32" name="직사각형 31"/>
            <p:cNvSpPr/>
            <p:nvPr/>
          </p:nvSpPr>
          <p:spPr>
            <a:xfrm>
              <a:off x="1726760" y="5229200"/>
              <a:ext cx="6391632" cy="8640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u="sng" dirty="0" smtClean="0">
                  <a:solidFill>
                    <a:schemeClr val="bg1"/>
                  </a:solidFill>
                  <a:latin typeface="+mn-ea"/>
                </a:rPr>
                <a:t>확정일로부터 해당 학기를 </a:t>
              </a:r>
              <a:r>
                <a:rPr lang="ko-KR" altLang="en-US" b="1" u="sng" dirty="0">
                  <a:solidFill>
                    <a:schemeClr val="bg1"/>
                  </a:solidFill>
                  <a:latin typeface="+mn-ea"/>
                </a:rPr>
                <a:t>포함하여 </a:t>
              </a:r>
              <a:r>
                <a:rPr lang="en-US" altLang="ko-KR" sz="2000" b="1" u="sng" dirty="0" smtClean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ko-KR" altLang="en-US" sz="2000" b="1" u="sng" dirty="0" smtClean="0">
                  <a:solidFill>
                    <a:schemeClr val="bg1"/>
                  </a:solidFill>
                  <a:latin typeface="+mn-ea"/>
                </a:rPr>
                <a:t>개 </a:t>
              </a:r>
              <a:r>
                <a:rPr lang="ko-KR" altLang="en-US" sz="2000" b="1" u="sng" dirty="0">
                  <a:solidFill>
                    <a:schemeClr val="bg1"/>
                  </a:solidFill>
                  <a:latin typeface="+mn-ea"/>
                </a:rPr>
                <a:t>학기 근로 참여 </a:t>
              </a:r>
              <a:r>
                <a:rPr lang="ko-KR" altLang="en-US" sz="2000" b="1" u="sng" dirty="0" smtClean="0">
                  <a:solidFill>
                    <a:schemeClr val="bg1"/>
                  </a:solidFill>
                  <a:latin typeface="+mn-ea"/>
                </a:rPr>
                <a:t>제한</a:t>
              </a:r>
              <a:endParaRPr lang="en-US" altLang="ko-KR" sz="2000" b="1" u="sng" spc="-300" dirty="0" smtClean="0">
                <a:solidFill>
                  <a:schemeClr val="bg1"/>
                </a:solidFill>
                <a:latin typeface="+mn-ea"/>
              </a:endParaRPr>
            </a:p>
            <a:p>
              <a:pPr algn="dist"/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*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국가근로장학사업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대학생 청소년교육지원사업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다문화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ko-KR" altLang="en-US" sz="1200" spc="-300" dirty="0" err="1">
                  <a:solidFill>
                    <a:schemeClr val="bg1"/>
                  </a:solidFill>
                  <a:latin typeface="+mn-ea"/>
                </a:rPr>
                <a:t>탈북학생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200" spc="-300" dirty="0" err="1">
                  <a:solidFill>
                    <a:schemeClr val="bg1"/>
                  </a:solidFill>
                  <a:latin typeface="+mn-ea"/>
                </a:rPr>
                <a:t>멘토링사업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 전체 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참여제한</a:t>
              </a:r>
              <a:endParaRPr lang="ko-KR" altLang="en-US" sz="2000" b="1" u="sng" spc="-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726760" y="3065521"/>
              <a:ext cx="6391633" cy="20048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spc="-300" dirty="0" smtClean="0">
                  <a:solidFill>
                    <a:schemeClr val="tx1"/>
                  </a:solidFill>
                  <a:latin typeface="+mn-ea"/>
                </a:rPr>
                <a:t>         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☆☆기관에서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근로하던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교외근로장학생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P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군은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근로 후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일이 지나 본인이 출근부 입력을 할 수 없게 되었다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.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이에 근로기관 담당자에게 출근부 대신 입력을 부탁하였으나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근로기관 담당자의 실수로 실제 근로한 시간과 다르게 출근부를 입력하였다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.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endParaRPr lang="en-US" altLang="ko-KR" sz="1200" b="1" spc="-300" dirty="0">
                <a:solidFill>
                  <a:schemeClr val="tx1"/>
                </a:solidFill>
                <a:latin typeface="+mn-ea"/>
              </a:endParaRPr>
            </a:p>
            <a:p>
              <a:r>
                <a:rPr lang="en-US" altLang="ko-KR" sz="1600" b="1" spc="-30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P</a:t>
              </a:r>
              <a:r>
                <a:rPr lang="ko-KR" altLang="en-US" sz="1600" b="1" spc="-30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군은 </a:t>
              </a:r>
              <a:r>
                <a:rPr lang="ko-KR" altLang="en-US" sz="1600" b="1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실제 근로한 시간과 다른 시간으로 출근부를 입력한 </a:t>
              </a:r>
              <a:r>
                <a:rPr lang="ko-KR" altLang="en-US" sz="1600" b="1" u="sng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대체근로</a:t>
              </a:r>
              <a:r>
                <a:rPr lang="ko-KR" altLang="en-US" sz="1600" b="1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에 </a:t>
              </a:r>
              <a:r>
                <a:rPr lang="ko-KR" altLang="en-US" sz="1600" b="1" spc="-30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해당한다</a:t>
              </a:r>
              <a:r>
                <a:rPr lang="en-US" altLang="ko-KR" sz="1600" b="1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.</a:t>
              </a:r>
            </a:p>
            <a:p>
              <a:r>
                <a:rPr lang="en-US" altLang="ko-KR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※ </a:t>
              </a:r>
              <a:r>
                <a:rPr lang="ko-KR" altLang="en-US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타인이 출근부를 입력하여 문제가 발생한 경우</a:t>
              </a:r>
              <a:r>
                <a:rPr lang="en-US" altLang="ko-KR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ko-KR" altLang="en-US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그에 따른 책임은 근로장학생 본인에게 있으므로</a:t>
              </a:r>
              <a:r>
                <a:rPr lang="en-US" altLang="ko-KR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, </a:t>
              </a:r>
            </a:p>
            <a:p>
              <a:r>
                <a:rPr lang="en-US" altLang="ko-KR" sz="1400" spc="-30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en-US" altLang="ko-KR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    </a:t>
              </a:r>
              <a:r>
                <a:rPr lang="ko-KR" altLang="en-US" sz="1400" spc="-3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출근부 내역이 정확한지 반드시 확인 필요</a:t>
              </a:r>
              <a:endParaRPr lang="ko-KR" altLang="en-US" sz="1400" spc="-300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726762" y="2396322"/>
              <a:ext cx="6391632" cy="5286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sz="2000" b="1" spc="-300" dirty="0" smtClean="0">
                  <a:solidFill>
                    <a:schemeClr val="tx1"/>
                  </a:solidFill>
                  <a:latin typeface="+mn-ea"/>
                </a:rPr>
                <a:t>실제 근로한 시간과 다른 시간으로 출근부를 입력한 경우</a:t>
              </a:r>
              <a:endParaRPr lang="ko-KR" altLang="en-US" sz="2000" b="1" spc="-3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1043608" y="2060848"/>
              <a:ext cx="1366308" cy="13512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atin typeface="+mn-ea"/>
                </a:rPr>
                <a:t>허위근로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1235359" y="2237293"/>
              <a:ext cx="982802" cy="9983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spc="-3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대체근로</a:t>
              </a:r>
              <a:endParaRPr lang="ko-KR" altLang="en-US" sz="20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39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부정근로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1" name="순서도: 대체 처리 40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42" name="순서도: 병합 41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부정근로 유형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20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82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유의사항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043608" y="2060848"/>
            <a:ext cx="7074786" cy="4032448"/>
            <a:chOff x="1043608" y="2060848"/>
            <a:chExt cx="7074786" cy="4032448"/>
          </a:xfrm>
        </p:grpSpPr>
        <p:sp>
          <p:nvSpPr>
            <p:cNvPr id="32" name="직사각형 31"/>
            <p:cNvSpPr/>
            <p:nvPr/>
          </p:nvSpPr>
          <p:spPr>
            <a:xfrm>
              <a:off x="1726762" y="5229200"/>
              <a:ext cx="6391630" cy="86409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u="sng" dirty="0" smtClean="0">
                  <a:solidFill>
                    <a:schemeClr val="bg1"/>
                  </a:solidFill>
                  <a:latin typeface="+mn-ea"/>
                </a:rPr>
                <a:t>근로장학생 장학금 </a:t>
              </a:r>
              <a:r>
                <a:rPr lang="ko-KR" altLang="en-US" b="1" u="sng" dirty="0">
                  <a:solidFill>
                    <a:schemeClr val="bg1"/>
                  </a:solidFill>
                  <a:latin typeface="+mn-ea"/>
                </a:rPr>
                <a:t>환수 및 </a:t>
              </a:r>
              <a:r>
                <a:rPr lang="ko-KR" altLang="en-US" b="1" u="sng" dirty="0" smtClean="0">
                  <a:solidFill>
                    <a:schemeClr val="bg1"/>
                  </a:solidFill>
                  <a:latin typeface="+mn-ea"/>
                </a:rPr>
                <a:t>근로장학생과 대리근로자 모두 </a:t>
              </a:r>
              <a:endParaRPr lang="en-US" altLang="ko-KR" b="1" u="sng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b="1" u="sng" dirty="0" smtClean="0">
                  <a:solidFill>
                    <a:schemeClr val="bg1"/>
                  </a:solidFill>
                  <a:latin typeface="+mn-ea"/>
                </a:rPr>
                <a:t>확정일로부터 </a:t>
              </a:r>
              <a:r>
                <a:rPr lang="ko-KR" altLang="en-US" b="1" u="sng" dirty="0">
                  <a:solidFill>
                    <a:schemeClr val="bg1"/>
                  </a:solidFill>
                  <a:latin typeface="+mn-ea"/>
                </a:rPr>
                <a:t>해당학기를 포함하여 </a:t>
              </a:r>
              <a:r>
                <a:rPr lang="en-US" altLang="ko-KR" b="1" u="sng" dirty="0" smtClean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ko-KR" altLang="en-US" sz="2000" b="1" u="sng" dirty="0" err="1" smtClean="0">
                  <a:solidFill>
                    <a:schemeClr val="bg1"/>
                  </a:solidFill>
                  <a:latin typeface="+mn-ea"/>
                </a:rPr>
                <a:t>개학기</a:t>
              </a:r>
              <a:r>
                <a:rPr lang="ko-KR" altLang="en-US" sz="2000" b="1" u="sng" dirty="0" smtClean="0">
                  <a:solidFill>
                    <a:schemeClr val="bg1"/>
                  </a:solidFill>
                  <a:latin typeface="+mn-ea"/>
                </a:rPr>
                <a:t> 근로참여제한</a:t>
              </a:r>
              <a:endParaRPr lang="en-US" altLang="ko-KR" sz="2000" b="1" u="sng" dirty="0">
                <a:solidFill>
                  <a:schemeClr val="bg1"/>
                </a:solidFill>
                <a:latin typeface="+mn-ea"/>
              </a:endParaRPr>
            </a:p>
            <a:p>
              <a:pPr algn="dist"/>
              <a:r>
                <a:rPr lang="en-US" altLang="ko-KR" sz="1200" spc="-300" dirty="0" smtClean="0">
                  <a:solidFill>
                    <a:schemeClr val="bg1"/>
                  </a:solidFill>
                  <a:latin typeface="+mn-ea"/>
                </a:rPr>
                <a:t>*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국가근로장학사업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대학생 청소년교육지원사업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다문화</a:t>
              </a:r>
              <a:r>
                <a:rPr lang="en-US" altLang="ko-KR" sz="1200" spc="-300" dirty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ko-KR" altLang="en-US" sz="1200" spc="-300" dirty="0" err="1">
                  <a:solidFill>
                    <a:schemeClr val="bg1"/>
                  </a:solidFill>
                  <a:latin typeface="+mn-ea"/>
                </a:rPr>
                <a:t>탈북학생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200" spc="-300" dirty="0" err="1">
                  <a:solidFill>
                    <a:schemeClr val="bg1"/>
                  </a:solidFill>
                  <a:latin typeface="+mn-ea"/>
                </a:rPr>
                <a:t>멘토링사업</a:t>
              </a:r>
              <a:r>
                <a:rPr lang="ko-KR" altLang="en-US" sz="1200" spc="-300" dirty="0">
                  <a:solidFill>
                    <a:schemeClr val="bg1"/>
                  </a:solidFill>
                  <a:latin typeface="+mn-ea"/>
                </a:rPr>
                <a:t> 전체 </a:t>
              </a:r>
              <a:r>
                <a:rPr lang="ko-KR" altLang="en-US" sz="1200" spc="-300" dirty="0" smtClean="0">
                  <a:solidFill>
                    <a:schemeClr val="bg1"/>
                  </a:solidFill>
                  <a:latin typeface="+mn-ea"/>
                </a:rPr>
                <a:t>참여제한</a:t>
              </a:r>
              <a:endParaRPr lang="ko-KR" altLang="en-US" sz="1200" spc="-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726760" y="3065521"/>
              <a:ext cx="6391633" cy="20048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 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+mn-ea"/>
                </a:rPr>
                <a:t>ㅁㅁ대학교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도서관에서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근로하던 교내근로장학생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C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양은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늦잠을 자느라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그만 학교에 가지 못해 친한 친구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G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양에게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오늘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하루만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본인 대신 근로 좀 해달라고 부탁했고 친한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친구의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부탁에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G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양은 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C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양 대신 중앙도서관에서 대신 근로를 하였다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.</a:t>
              </a:r>
            </a:p>
            <a:p>
              <a:endParaRPr lang="en-US" altLang="ko-KR" b="1" dirty="0">
                <a:solidFill>
                  <a:schemeClr val="tx1"/>
                </a:solidFill>
                <a:latin typeface="+mn-ea"/>
              </a:endParaRPr>
            </a:p>
            <a:p>
              <a:r>
                <a:rPr lang="en-US" altLang="ko-KR" sz="1600" b="1" spc="-150" dirty="0">
                  <a:solidFill>
                    <a:schemeClr val="accent4">
                      <a:lumMod val="75000"/>
                    </a:schemeClr>
                  </a:solidFill>
                  <a:latin typeface="+mn-ea"/>
                </a:rPr>
                <a:t>C</a:t>
              </a:r>
              <a:r>
                <a:rPr lang="ko-KR" altLang="en-US" sz="1600" b="1" spc="-150" dirty="0">
                  <a:solidFill>
                    <a:schemeClr val="accent4">
                      <a:lumMod val="75000"/>
                    </a:schemeClr>
                  </a:solidFill>
                  <a:latin typeface="+mn-ea"/>
                </a:rPr>
                <a:t>양은 선발된 장학생 이외 다른 사람이 근로한 </a:t>
              </a:r>
              <a:r>
                <a:rPr lang="ko-KR" altLang="en-US" sz="1600" b="1" u="sng" spc="-150" dirty="0">
                  <a:solidFill>
                    <a:schemeClr val="accent4">
                      <a:lumMod val="75000"/>
                    </a:schemeClr>
                  </a:solidFill>
                  <a:latin typeface="+mn-ea"/>
                </a:rPr>
                <a:t>대리근로</a:t>
              </a:r>
              <a:r>
                <a:rPr lang="ko-KR" altLang="en-US" sz="1600" b="1" spc="-150" dirty="0">
                  <a:solidFill>
                    <a:schemeClr val="accent4">
                      <a:lumMod val="75000"/>
                    </a:schemeClr>
                  </a:solidFill>
                  <a:latin typeface="+mn-ea"/>
                </a:rPr>
                <a:t>에 해당된다</a:t>
              </a:r>
              <a:r>
                <a:rPr lang="en-US" altLang="ko-KR" sz="1600" b="1" spc="-150" dirty="0" smtClean="0">
                  <a:solidFill>
                    <a:schemeClr val="accent4">
                      <a:lumMod val="75000"/>
                    </a:schemeClr>
                  </a:solidFill>
                  <a:latin typeface="+mn-ea"/>
                </a:rPr>
                <a:t>.</a:t>
              </a:r>
              <a:endParaRPr lang="en-US" altLang="ko-KR" sz="1600" b="1" spc="-150" dirty="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1726762" y="2396322"/>
              <a:ext cx="6391632" cy="5286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sz="2000" b="1" spc="-300" dirty="0" smtClean="0">
                  <a:solidFill>
                    <a:schemeClr val="tx1"/>
                  </a:solidFill>
                  <a:latin typeface="+mn-ea"/>
                </a:rPr>
                <a:t>선발된 장학생 이외 다른 사람이 근로를 하는 경우</a:t>
              </a:r>
              <a:endParaRPr lang="ko-KR" altLang="en-US" sz="2000" b="1" spc="-3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1043608" y="2060848"/>
              <a:ext cx="1366308" cy="13512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atin typeface="+mn-ea"/>
                </a:rPr>
                <a:t>허위근로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1235359" y="2237293"/>
              <a:ext cx="982802" cy="99833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spc="-3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대리근로</a:t>
              </a:r>
              <a:endParaRPr lang="ko-KR" altLang="en-US" sz="20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39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부정근로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1" name="순서도: 대체 처리 40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42" name="순서도: 병합 41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부정근로 유형</a:t>
            </a:r>
            <a:endParaRPr lang="ko-KR" altLang="en-US" sz="3200" b="1" spc="-300" dirty="0">
              <a:solidFill>
                <a:srgbClr val="0E6B90"/>
              </a:solidFill>
              <a:latin typeface="+mn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20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3068960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장학생 사고 예방</a:t>
            </a:r>
            <a:r>
              <a:rPr lang="en-US" altLang="ko-KR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4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및 처리절차</a:t>
            </a:r>
            <a:endParaRPr lang="en-US" altLang="ko-KR" sz="40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4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8" name="순서도: 대체 처리 7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200" b="1" spc="-300" dirty="0" smtClean="0">
                  <a:latin typeface="+mn-ea"/>
                </a:rPr>
                <a:t>01</a:t>
              </a:r>
              <a:endParaRPr lang="ko-KR" altLang="en-US" sz="3200" b="1" spc="-300" dirty="0">
                <a:latin typeface="+mn-ea"/>
              </a:endParaRPr>
            </a:p>
          </p:txBody>
        </p:sp>
        <p:sp>
          <p:nvSpPr>
            <p:cNvPr id="9" name="순서도: 병합 8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안전사고 예방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안전사고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611560" y="1414829"/>
            <a:ext cx="8133315" cy="5038507"/>
            <a:chOff x="611560" y="1414829"/>
            <a:chExt cx="8133315" cy="5038507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52" b="-1"/>
            <a:stretch/>
          </p:blipFill>
          <p:spPr>
            <a:xfrm>
              <a:off x="5796136" y="1414829"/>
              <a:ext cx="2948739" cy="4750475"/>
            </a:xfrm>
            <a:prstGeom prst="rect">
              <a:avLst/>
            </a:prstGeom>
          </p:spPr>
        </p:pic>
        <p:sp>
          <p:nvSpPr>
            <p:cNvPr id="18" name="육각형 17"/>
            <p:cNvSpPr/>
            <p:nvPr/>
          </p:nvSpPr>
          <p:spPr>
            <a:xfrm>
              <a:off x="899592" y="2276872"/>
              <a:ext cx="2232248" cy="1152128"/>
            </a:xfrm>
            <a:prstGeom prst="hexagon">
              <a:avLst/>
            </a:prstGeom>
            <a:solidFill>
              <a:srgbClr val="37D4FF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안전규칙 준수</a:t>
              </a:r>
              <a:endParaRPr lang="ko-KR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sp>
          <p:nvSpPr>
            <p:cNvPr id="32" name="육각형 31"/>
            <p:cNvSpPr/>
            <p:nvPr/>
          </p:nvSpPr>
          <p:spPr>
            <a:xfrm>
              <a:off x="3023828" y="2884938"/>
              <a:ext cx="2232248" cy="1152128"/>
            </a:xfrm>
            <a:prstGeom prst="hexagon">
              <a:avLst/>
            </a:prstGeom>
            <a:solidFill>
              <a:srgbClr val="2BB5EB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ko-KR" altLang="en-US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정기적인 </a:t>
              </a:r>
              <a:r>
                <a:rPr lang="ko-KR" altLang="en-US" sz="2000" b="1" spc="-300" dirty="0" err="1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스트레칭을</a:t>
              </a:r>
              <a:endParaRPr lang="en-US" altLang="ko-KR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통한 질환 </a:t>
              </a:r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예방</a:t>
              </a:r>
              <a:endParaRPr lang="ko-KR" altLang="en-US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sp>
          <p:nvSpPr>
            <p:cNvPr id="33" name="육각형 32"/>
            <p:cNvSpPr/>
            <p:nvPr/>
          </p:nvSpPr>
          <p:spPr>
            <a:xfrm>
              <a:off x="899592" y="3576480"/>
              <a:ext cx="2232248" cy="1152128"/>
            </a:xfrm>
            <a:prstGeom prst="hexagon">
              <a:avLst/>
            </a:prstGeom>
            <a:solidFill>
              <a:srgbClr val="1182AF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잠재적</a:t>
              </a:r>
              <a:endParaRPr lang="en-US" altLang="ko-KR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위험요소</a:t>
              </a:r>
              <a:r>
                <a:rPr lang="en-US" altLang="ko-KR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제거</a:t>
              </a:r>
              <a:endParaRPr lang="ko-KR" altLang="en-US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sp>
          <p:nvSpPr>
            <p:cNvPr id="34" name="육각형 33"/>
            <p:cNvSpPr/>
            <p:nvPr/>
          </p:nvSpPr>
          <p:spPr>
            <a:xfrm>
              <a:off x="3005548" y="4224552"/>
              <a:ext cx="2232248" cy="1152128"/>
            </a:xfrm>
            <a:prstGeom prst="hexagon">
              <a:avLst/>
            </a:prstGeom>
            <a:solidFill>
              <a:srgbClr val="1496CA"/>
            </a:solidFill>
            <a:ln w="381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ko-KR" altLang="en-US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비상구</a:t>
              </a:r>
              <a:r>
                <a:rPr lang="en-US" altLang="ko-KR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소화기</a:t>
              </a:r>
              <a:endParaRPr lang="en-US" altLang="ko-KR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2000" b="1" spc="-3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위치 </a:t>
              </a:r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및 </a:t>
              </a:r>
              <a:r>
                <a:rPr lang="ko-KR" altLang="en-US" sz="2000" b="1" spc="-300" dirty="0" err="1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피난로</a:t>
              </a:r>
              <a:r>
                <a:rPr lang="ko-KR" altLang="en-US" sz="2000" b="1" spc="-300" dirty="0" smtClean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 인지</a:t>
              </a:r>
              <a:endParaRPr lang="ko-KR" altLang="en-US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cxnSp>
          <p:nvCxnSpPr>
            <p:cNvPr id="52" name="꺾인 연결선 51"/>
            <p:cNvCxnSpPr/>
            <p:nvPr/>
          </p:nvCxnSpPr>
          <p:spPr>
            <a:xfrm flipV="1">
              <a:off x="4301692" y="2564904"/>
              <a:ext cx="1422436" cy="608066"/>
            </a:xfrm>
            <a:prstGeom prst="bentConnector3">
              <a:avLst>
                <a:gd name="adj1" fmla="val -12141"/>
              </a:avLst>
            </a:prstGeom>
            <a:ln w="28575">
              <a:solidFill>
                <a:srgbClr val="2BB5E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/>
            <p:cNvSpPr/>
            <p:nvPr/>
          </p:nvSpPr>
          <p:spPr>
            <a:xfrm>
              <a:off x="5724128" y="1414829"/>
              <a:ext cx="3020747" cy="4750475"/>
            </a:xfrm>
            <a:prstGeom prst="rect">
              <a:avLst/>
            </a:prstGeom>
            <a:noFill/>
            <a:ln w="28575">
              <a:solidFill>
                <a:srgbClr val="2BB5E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028" y="5085184"/>
              <a:ext cx="2078772" cy="1318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직사각형 64"/>
            <p:cNvSpPr/>
            <p:nvPr/>
          </p:nvSpPr>
          <p:spPr>
            <a:xfrm>
              <a:off x="611560" y="5013176"/>
              <a:ext cx="2232248" cy="1440160"/>
            </a:xfrm>
            <a:prstGeom prst="rect">
              <a:avLst/>
            </a:prstGeom>
            <a:noFill/>
            <a:ln w="28575">
              <a:solidFill>
                <a:srgbClr val="1182A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cxnSp>
          <p:nvCxnSpPr>
            <p:cNvPr id="66" name="꺾인 연결선 65"/>
            <p:cNvCxnSpPr/>
            <p:nvPr/>
          </p:nvCxnSpPr>
          <p:spPr>
            <a:xfrm rot="10800000" flipV="1">
              <a:off x="2843808" y="5381264"/>
              <a:ext cx="1277864" cy="373278"/>
            </a:xfrm>
            <a:prstGeom prst="bentConnector3">
              <a:avLst>
                <a:gd name="adj1" fmla="val 705"/>
              </a:avLst>
            </a:prstGeom>
            <a:ln w="28575">
              <a:solidFill>
                <a:srgbClr val="1182A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78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mtClean="0">
                    <a:solidFill>
                      <a:prstClr val="white"/>
                    </a:solidFill>
                  </a:rPr>
                  <a:t>ㅇㅁㄴㅇㄴㅇ</a:t>
                </a:r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안전사고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28" name="순서도: 대체 처리 27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29" name="순서도: 병합 28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313894" y="980728"/>
            <a:ext cx="556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안전사고 발생 시 처리절차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692697" y="4159547"/>
            <a:ext cx="7839743" cy="1717725"/>
            <a:chOff x="692697" y="4159547"/>
            <a:chExt cx="7839743" cy="17177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64058" y="4159547"/>
              <a:ext cx="968382" cy="171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순서도: 대체 처리 23"/>
            <p:cNvSpPr/>
            <p:nvPr/>
          </p:nvSpPr>
          <p:spPr>
            <a:xfrm>
              <a:off x="692697" y="4293096"/>
              <a:ext cx="6804756" cy="1584176"/>
            </a:xfrm>
            <a:prstGeom prst="flowChartAlternateProcess">
              <a:avLst/>
            </a:prstGeom>
            <a:solidFill>
              <a:srgbClr val="37D4FF"/>
            </a:solidFill>
            <a:ln w="28575">
              <a:solidFill>
                <a:srgbClr val="37D4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ko-KR" altLang="en-US" sz="2000" b="1" spc="-150" dirty="0">
                  <a:solidFill>
                    <a:schemeClr val="tx1"/>
                  </a:solidFill>
                  <a:latin typeface="+mn-ea"/>
                </a:rPr>
                <a:t>소속대학 담당자에게 사고보고 및 한국장학재단 </a:t>
              </a:r>
              <a:r>
                <a:rPr lang="ko-KR" altLang="en-US" sz="2000" b="1" spc="-150" dirty="0" smtClean="0">
                  <a:solidFill>
                    <a:schemeClr val="tx1"/>
                  </a:solidFill>
                  <a:latin typeface="+mn-ea"/>
                </a:rPr>
                <a:t>안전사고</a:t>
              </a:r>
              <a:endParaRPr lang="en-US" altLang="ko-KR" sz="200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2000" b="1" spc="-150" dirty="0" smtClean="0">
                  <a:solidFill>
                    <a:schemeClr val="tx1"/>
                  </a:solidFill>
                  <a:latin typeface="+mn-ea"/>
                </a:rPr>
                <a:t>긴급전화</a:t>
              </a:r>
              <a:r>
                <a:rPr lang="en-US" altLang="ko-KR" sz="2000" b="1" spc="-150" dirty="0" smtClean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2000" b="1" spc="-300" dirty="0">
                  <a:solidFill>
                    <a:srgbClr val="FF0000"/>
                  </a:solidFill>
                  <a:latin typeface="+mn-ea"/>
                </a:rPr>
                <a:t>(</a:t>
              </a:r>
              <a:r>
                <a:rPr lang="en-US" altLang="ko-KR" sz="2000" b="1" spc="-300" dirty="0" smtClean="0">
                  <a:solidFill>
                    <a:srgbClr val="FF0000"/>
                  </a:solidFill>
                  <a:latin typeface="+mn-ea"/>
                </a:rPr>
                <a:t>1599-4920)</a:t>
              </a:r>
              <a:r>
                <a:rPr lang="ko-KR" altLang="en-US" sz="2000" b="1" spc="-150" dirty="0">
                  <a:solidFill>
                    <a:schemeClr val="tx1"/>
                  </a:solidFill>
                  <a:latin typeface="+mn-ea"/>
                </a:rPr>
                <a:t>를 통해 </a:t>
              </a:r>
              <a:r>
                <a:rPr lang="ko-KR" altLang="en-US" sz="2000" b="1" spc="-150" dirty="0" smtClean="0">
                  <a:solidFill>
                    <a:schemeClr val="tx1"/>
                  </a:solidFill>
                  <a:latin typeface="+mn-ea"/>
                </a:rPr>
                <a:t>상해보험 처리절차를</a:t>
              </a:r>
              <a:endParaRPr lang="en-US" altLang="ko-KR" sz="200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2000" b="1" spc="-150" dirty="0" smtClean="0">
                  <a:solidFill>
                    <a:schemeClr val="tx1"/>
                  </a:solidFill>
                  <a:latin typeface="+mn-ea"/>
                </a:rPr>
                <a:t>확인하고 진행하세요</a:t>
              </a:r>
              <a:r>
                <a:rPr lang="en-US" altLang="ko-KR" sz="2000" b="1" spc="-150" dirty="0" smtClean="0">
                  <a:solidFill>
                    <a:schemeClr val="tx1"/>
                  </a:solidFill>
                  <a:latin typeface="+mn-ea"/>
                </a:rPr>
                <a:t>. (</a:t>
              </a:r>
              <a:r>
                <a:rPr lang="ko-KR" altLang="en-US" sz="2000" b="1" spc="-150" dirty="0">
                  <a:solidFill>
                    <a:schemeClr val="tx1"/>
                  </a:solidFill>
                  <a:latin typeface="+mn-ea"/>
                </a:rPr>
                <a:t>본인부담금이 발생할 수 있음</a:t>
              </a:r>
              <a:r>
                <a:rPr lang="en-US" altLang="ko-KR" sz="2000" b="1" spc="-150" dirty="0" smtClean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2000" b="1" spc="-3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971600" y="2132856"/>
            <a:ext cx="7344816" cy="1728192"/>
            <a:chOff x="971600" y="2132856"/>
            <a:chExt cx="7344816" cy="1728192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778" r="44444" b="16535"/>
            <a:stretch>
              <a:fillRect/>
            </a:stretch>
          </p:blipFill>
          <p:spPr bwMode="auto">
            <a:xfrm>
              <a:off x="971600" y="2132856"/>
              <a:ext cx="1368152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순서도: 대체 처리 34"/>
            <p:cNvSpPr/>
            <p:nvPr/>
          </p:nvSpPr>
          <p:spPr>
            <a:xfrm>
              <a:off x="2627784" y="2607464"/>
              <a:ext cx="5688632" cy="893544"/>
            </a:xfrm>
            <a:prstGeom prst="flowChartAlternateProcess">
              <a:avLst/>
            </a:prstGeom>
            <a:noFill/>
            <a:ln w="28575">
              <a:solidFill>
                <a:srgbClr val="37D4FF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교외근로 중 안전사고가 발생했어요</a:t>
              </a:r>
              <a:r>
                <a:rPr lang="en-US" altLang="ko-KR" sz="2400" b="1" spc="-300" dirty="0" smtClean="0">
                  <a:solidFill>
                    <a:schemeClr val="tx1"/>
                  </a:solidFill>
                  <a:latin typeface="+mn-ea"/>
                </a:rPr>
                <a:t>!</a:t>
              </a:r>
            </a:p>
            <a:p>
              <a:pPr algn="ctr"/>
              <a:r>
                <a:rPr lang="ko-KR" altLang="en-US" sz="2400" b="1" spc="-300" dirty="0" smtClean="0">
                  <a:solidFill>
                    <a:schemeClr val="tx1"/>
                  </a:solidFill>
                  <a:latin typeface="+mn-ea"/>
                </a:rPr>
                <a:t>어떻게 해야 하죠</a:t>
              </a:r>
              <a:r>
                <a:rPr lang="en-US" altLang="ko-KR" sz="2400" b="1" spc="-300" dirty="0" smtClean="0">
                  <a:solidFill>
                    <a:schemeClr val="tx1"/>
                  </a:solidFill>
                  <a:latin typeface="+mn-ea"/>
                </a:rPr>
                <a:t>?</a:t>
              </a:r>
              <a:endParaRPr lang="ko-KR" altLang="en-US" sz="2400" b="1" spc="-3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11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7367411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안전사고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4487" y="2357659"/>
            <a:ext cx="8118962" cy="3237203"/>
          </a:xfrm>
          <a:prstGeom prst="rect">
            <a:avLst/>
          </a:prstGeom>
          <a:noFill/>
        </p:spPr>
      </p:sp>
      <p:grpSp>
        <p:nvGrpSpPr>
          <p:cNvPr id="48" name="그룹 47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</p:grpSpPr>
        <p:sp>
          <p:nvSpPr>
            <p:cNvPr id="49" name="순서도: 대체 처리 48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50" name="순서도: 병합 49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solidFill>
              <a:srgbClr val="37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313894" y="980728"/>
            <a:ext cx="556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37D4FF"/>
                </a:solidFill>
                <a:latin typeface="+mn-ea"/>
              </a:rPr>
              <a:t>안전사고 발생 시 처리절차</a:t>
            </a:r>
            <a:endParaRPr lang="ko-KR" altLang="en-US" sz="3200" b="1" spc="-300" dirty="0">
              <a:solidFill>
                <a:srgbClr val="37D4FF"/>
              </a:solidFill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83568" y="2276871"/>
            <a:ext cx="7848872" cy="3960441"/>
            <a:chOff x="683568" y="2276871"/>
            <a:chExt cx="7848872" cy="3960441"/>
          </a:xfrm>
        </p:grpSpPr>
        <p:sp>
          <p:nvSpPr>
            <p:cNvPr id="18" name="자유형 17"/>
            <p:cNvSpPr/>
            <p:nvPr/>
          </p:nvSpPr>
          <p:spPr>
            <a:xfrm>
              <a:off x="683568" y="2276872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 b="1" kern="1200" dirty="0" smtClean="0">
                  <a:latin typeface="+mn-ea"/>
                </a:rPr>
                <a:t>사고 발생</a:t>
              </a:r>
              <a:endParaRPr lang="ko-KR" altLang="en-US" sz="2400" b="1" kern="1200" dirty="0">
                <a:latin typeface="+mn-ea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47152" y="2276872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 b="1" kern="1200" dirty="0" smtClean="0">
                  <a:latin typeface="+mn-ea"/>
                </a:rPr>
                <a:t>초기 대응</a:t>
              </a:r>
              <a:endParaRPr lang="ko-KR" altLang="en-US" sz="2400" b="1" kern="1200" dirty="0">
                <a:latin typeface="+mn-ea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6279890" y="4669229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 b="1" kern="1200" dirty="0" smtClean="0">
                  <a:latin typeface="+mn-ea"/>
                </a:rPr>
                <a:t>사고 처리</a:t>
              </a:r>
              <a:endParaRPr lang="ko-KR" altLang="en-US" sz="2400" b="1" kern="1200" dirty="0">
                <a:latin typeface="+mn-ea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5287140" y="5025236"/>
              <a:ext cx="385341" cy="501648"/>
            </a:xfrm>
            <a:custGeom>
              <a:avLst/>
              <a:gdLst>
                <a:gd name="connsiteX0" fmla="*/ 0 w 256194"/>
                <a:gd name="connsiteY0" fmla="*/ 59940 h 299699"/>
                <a:gd name="connsiteX1" fmla="*/ 128097 w 256194"/>
                <a:gd name="connsiteY1" fmla="*/ 59940 h 299699"/>
                <a:gd name="connsiteX2" fmla="*/ 128097 w 256194"/>
                <a:gd name="connsiteY2" fmla="*/ 0 h 299699"/>
                <a:gd name="connsiteX3" fmla="*/ 256194 w 256194"/>
                <a:gd name="connsiteY3" fmla="*/ 149850 h 299699"/>
                <a:gd name="connsiteX4" fmla="*/ 128097 w 256194"/>
                <a:gd name="connsiteY4" fmla="*/ 299699 h 299699"/>
                <a:gd name="connsiteX5" fmla="*/ 128097 w 256194"/>
                <a:gd name="connsiteY5" fmla="*/ 239759 h 299699"/>
                <a:gd name="connsiteX6" fmla="*/ 0 w 256194"/>
                <a:gd name="connsiteY6" fmla="*/ 239759 h 299699"/>
                <a:gd name="connsiteX7" fmla="*/ 0 w 256194"/>
                <a:gd name="connsiteY7" fmla="*/ 59940 h 29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194" h="299699">
                  <a:moveTo>
                    <a:pt x="256194" y="239759"/>
                  </a:moveTo>
                  <a:lnTo>
                    <a:pt x="128097" y="239759"/>
                  </a:lnTo>
                  <a:lnTo>
                    <a:pt x="128097" y="299699"/>
                  </a:lnTo>
                  <a:lnTo>
                    <a:pt x="0" y="149849"/>
                  </a:lnTo>
                  <a:lnTo>
                    <a:pt x="128097" y="0"/>
                  </a:lnTo>
                  <a:lnTo>
                    <a:pt x="128097" y="59940"/>
                  </a:lnTo>
                  <a:lnTo>
                    <a:pt x="256194" y="59940"/>
                  </a:lnTo>
                  <a:lnTo>
                    <a:pt x="256194" y="239759"/>
                  </a:lnTo>
                  <a:close/>
                </a:path>
              </a:pathLst>
            </a:custGeom>
            <a:solidFill>
              <a:srgbClr val="00B0F0"/>
            </a:solidFill>
            <a:ln w="15875">
              <a:noFill/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858" tIns="59940" rIns="0" bIns="5994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b="1" kern="1200">
                <a:latin typeface="+mn-ea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83568" y="2837954"/>
              <a:ext cx="2252549" cy="1084015"/>
            </a:xfrm>
            <a:prstGeom prst="roundRect">
              <a:avLst/>
            </a:prstGeom>
            <a:solidFill>
              <a:srgbClr val="DDF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근로 중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안전사고 발생 </a:t>
              </a:r>
              <a:endParaRPr lang="ko-KR" altLang="en-US" sz="1400" b="1" spc="-15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5" name="자유형 54"/>
            <p:cNvSpPr/>
            <p:nvPr/>
          </p:nvSpPr>
          <p:spPr>
            <a:xfrm>
              <a:off x="6207882" y="2276871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b="1" kern="1200" spc="-150" dirty="0" smtClean="0">
                  <a:latin typeface="+mn-ea"/>
                </a:rPr>
                <a:t>대학 및 재단에 연락</a:t>
              </a:r>
              <a:endParaRPr lang="ko-KR" altLang="en-US" sz="2000" b="1" kern="1200" spc="-150" dirty="0">
                <a:latin typeface="+mn-ea"/>
              </a:endParaRPr>
            </a:p>
          </p:txBody>
        </p:sp>
        <p:sp>
          <p:nvSpPr>
            <p:cNvPr id="59" name="자유형 58"/>
            <p:cNvSpPr/>
            <p:nvPr/>
          </p:nvSpPr>
          <p:spPr>
            <a:xfrm>
              <a:off x="683568" y="4669229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 b="1" kern="1200" dirty="0" smtClean="0">
                  <a:latin typeface="+mn-ea"/>
                </a:rPr>
                <a:t>자가진단</a:t>
              </a:r>
              <a:endParaRPr lang="ko-KR" altLang="en-US" sz="2400" b="1" kern="1200" dirty="0">
                <a:latin typeface="+mn-ea"/>
              </a:endParaRPr>
            </a:p>
          </p:txBody>
        </p:sp>
        <p:sp>
          <p:nvSpPr>
            <p:cNvPr id="60" name="자유형 59"/>
            <p:cNvSpPr/>
            <p:nvPr/>
          </p:nvSpPr>
          <p:spPr>
            <a:xfrm>
              <a:off x="3471578" y="4669229"/>
              <a:ext cx="2252550" cy="1424067"/>
            </a:xfrm>
            <a:custGeom>
              <a:avLst/>
              <a:gdLst>
                <a:gd name="connsiteX0" fmla="*/ 0 w 1208464"/>
                <a:gd name="connsiteY0" fmla="*/ 72508 h 725078"/>
                <a:gd name="connsiteX1" fmla="*/ 72508 w 1208464"/>
                <a:gd name="connsiteY1" fmla="*/ 0 h 725078"/>
                <a:gd name="connsiteX2" fmla="*/ 1135956 w 1208464"/>
                <a:gd name="connsiteY2" fmla="*/ 0 h 725078"/>
                <a:gd name="connsiteX3" fmla="*/ 1208464 w 1208464"/>
                <a:gd name="connsiteY3" fmla="*/ 72508 h 725078"/>
                <a:gd name="connsiteX4" fmla="*/ 1208464 w 1208464"/>
                <a:gd name="connsiteY4" fmla="*/ 652570 h 725078"/>
                <a:gd name="connsiteX5" fmla="*/ 1135956 w 1208464"/>
                <a:gd name="connsiteY5" fmla="*/ 725078 h 725078"/>
                <a:gd name="connsiteX6" fmla="*/ 72508 w 1208464"/>
                <a:gd name="connsiteY6" fmla="*/ 725078 h 725078"/>
                <a:gd name="connsiteX7" fmla="*/ 0 w 1208464"/>
                <a:gd name="connsiteY7" fmla="*/ 652570 h 725078"/>
                <a:gd name="connsiteX8" fmla="*/ 0 w 1208464"/>
                <a:gd name="connsiteY8" fmla="*/ 72508 h 7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8464" h="725078">
                  <a:moveTo>
                    <a:pt x="0" y="72508"/>
                  </a:moveTo>
                  <a:cubicBezTo>
                    <a:pt x="0" y="32463"/>
                    <a:pt x="32463" y="0"/>
                    <a:pt x="72508" y="0"/>
                  </a:cubicBezTo>
                  <a:lnTo>
                    <a:pt x="1135956" y="0"/>
                  </a:lnTo>
                  <a:cubicBezTo>
                    <a:pt x="1176001" y="0"/>
                    <a:pt x="1208464" y="32463"/>
                    <a:pt x="1208464" y="72508"/>
                  </a:cubicBezTo>
                  <a:lnTo>
                    <a:pt x="1208464" y="652570"/>
                  </a:lnTo>
                  <a:cubicBezTo>
                    <a:pt x="1208464" y="692615"/>
                    <a:pt x="1176001" y="725078"/>
                    <a:pt x="1135956" y="725078"/>
                  </a:cubicBezTo>
                  <a:lnTo>
                    <a:pt x="72508" y="725078"/>
                  </a:lnTo>
                  <a:cubicBezTo>
                    <a:pt x="32463" y="725078"/>
                    <a:pt x="0" y="692615"/>
                    <a:pt x="0" y="652570"/>
                  </a:cubicBezTo>
                  <a:lnTo>
                    <a:pt x="0" y="72508"/>
                  </a:lnTo>
                  <a:close/>
                </a:path>
              </a:pathLst>
            </a:custGeom>
            <a:solidFill>
              <a:srgbClr val="0E6B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87" tIns="78387" rIns="78387" bIns="78387" numCol="1" spcCol="1270" anchor="t" anchorCtr="0">
              <a:noAutofit/>
            </a:bodyPr>
            <a:lstStyle/>
            <a:p>
              <a:pPr lvl="0" algn="ctr" defTabSz="666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 b="1" kern="1200" dirty="0" smtClean="0">
                  <a:latin typeface="+mn-ea"/>
                </a:rPr>
                <a:t>후속 조치</a:t>
              </a:r>
              <a:endParaRPr lang="ko-KR" altLang="en-US" sz="2400" b="1" kern="1200" dirty="0">
                <a:latin typeface="+mn-ea"/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3447152" y="2841654"/>
              <a:ext cx="2252550" cy="1084015"/>
            </a:xfrm>
            <a:prstGeom prst="roundRect">
              <a:avLst/>
            </a:prstGeom>
            <a:solidFill>
              <a:srgbClr val="C1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사고의 심각성에</a:t>
              </a:r>
              <a:endParaRPr lang="en-US" altLang="ko-KR" sz="140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따라 </a:t>
              </a:r>
              <a:r>
                <a:rPr lang="en-US" altLang="ko-KR" sz="1400" b="1" spc="-150" dirty="0" smtClean="0">
                  <a:solidFill>
                    <a:schemeClr val="tx1"/>
                  </a:solidFill>
                  <a:latin typeface="+mn-ea"/>
                </a:rPr>
                <a:t>119</a:t>
              </a:r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연락 </a:t>
              </a:r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후</a:t>
              </a:r>
              <a:r>
                <a:rPr lang="en-US" altLang="ko-KR" sz="1400" b="1" spc="-150" dirty="0" smtClean="0">
                  <a:solidFill>
                    <a:schemeClr val="tx1"/>
                  </a:solidFill>
                  <a:latin typeface="+mn-ea"/>
                </a:rPr>
                <a:t>,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근로지 </a:t>
              </a:r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매뉴얼에 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따라 응급조치</a:t>
              </a: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6207882" y="2837954"/>
              <a:ext cx="2252550" cy="1084015"/>
            </a:xfrm>
            <a:prstGeom prst="roundRect">
              <a:avLst/>
            </a:prstGeom>
            <a:solidFill>
              <a:srgbClr val="AB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30" b="1" spc="-150" dirty="0">
                  <a:solidFill>
                    <a:schemeClr val="tx1"/>
                  </a:solidFill>
                  <a:latin typeface="+mn-ea"/>
                </a:rPr>
                <a:t>안전사고 </a:t>
              </a:r>
              <a:r>
                <a:rPr lang="ko-KR" altLang="en-US" sz="1330" b="1" spc="-150" dirty="0" smtClean="0">
                  <a:solidFill>
                    <a:schemeClr val="tx1"/>
                  </a:solidFill>
                  <a:latin typeface="+mn-ea"/>
                </a:rPr>
                <a:t>긴급전화</a:t>
              </a:r>
              <a:endParaRPr lang="en-US" altLang="ko-KR" sz="133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330" b="1" spc="-150" dirty="0" smtClean="0">
                  <a:solidFill>
                    <a:srgbClr val="FF0000"/>
                  </a:solidFill>
                  <a:latin typeface="+mn-ea"/>
                </a:rPr>
                <a:t>(1599-4920</a:t>
              </a:r>
              <a:r>
                <a:rPr lang="en-US" altLang="ko-KR" sz="1330" b="1" spc="-150" dirty="0">
                  <a:solidFill>
                    <a:srgbClr val="FF0000"/>
                  </a:solidFill>
                  <a:latin typeface="+mn-ea"/>
                </a:rPr>
                <a:t>)</a:t>
              </a:r>
              <a:r>
                <a:rPr lang="ko-KR" altLang="en-US" sz="1330" b="1" spc="-150" dirty="0" smtClean="0">
                  <a:solidFill>
                    <a:schemeClr val="tx1"/>
                  </a:solidFill>
                  <a:latin typeface="+mn-ea"/>
                </a:rPr>
                <a:t>로</a:t>
              </a:r>
              <a:r>
                <a:rPr lang="en-US" altLang="ko-KR" sz="1330" b="1" spc="-15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330" b="1" spc="-150" dirty="0" smtClean="0">
                  <a:solidFill>
                    <a:schemeClr val="tx1"/>
                  </a:solidFill>
                  <a:latin typeface="+mn-ea"/>
                </a:rPr>
                <a:t>연락하여</a:t>
              </a:r>
              <a:endParaRPr lang="en-US" altLang="ko-KR" sz="133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330" b="1" spc="-150" dirty="0" smtClean="0">
                  <a:solidFill>
                    <a:schemeClr val="tx1"/>
                  </a:solidFill>
                  <a:latin typeface="+mn-ea"/>
                </a:rPr>
                <a:t>상해보험</a:t>
              </a:r>
              <a:r>
                <a:rPr lang="en-US" altLang="ko-KR" sz="1330" b="1" spc="-15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330" b="1" spc="-150" dirty="0">
                  <a:solidFill>
                    <a:schemeClr val="tx1"/>
                  </a:solidFill>
                  <a:latin typeface="+mn-ea"/>
                </a:rPr>
                <a:t>해당 시</a:t>
              </a:r>
              <a:r>
                <a:rPr lang="en-US" altLang="ko-KR" sz="1330" b="1" spc="-150" dirty="0">
                  <a:solidFill>
                    <a:schemeClr val="tx1"/>
                  </a:solidFill>
                  <a:latin typeface="+mn-ea"/>
                </a:rPr>
                <a:t>) </a:t>
              </a:r>
              <a:r>
                <a:rPr lang="ko-KR" altLang="en-US" sz="1330" b="1" spc="-150" dirty="0">
                  <a:solidFill>
                    <a:schemeClr val="tx1"/>
                  </a:solidFill>
                  <a:latin typeface="+mn-ea"/>
                </a:rPr>
                <a:t>처리절차 확인 및 소속대학 담당자에게 </a:t>
              </a:r>
              <a:r>
                <a:rPr lang="ko-KR" altLang="en-US" sz="1330" b="1" spc="-150" dirty="0" smtClean="0">
                  <a:solidFill>
                    <a:schemeClr val="tx1"/>
                  </a:solidFill>
                  <a:latin typeface="+mn-ea"/>
                </a:rPr>
                <a:t>사고보고</a:t>
              </a:r>
              <a:endParaRPr lang="en-US" altLang="ko-KR" sz="1330" b="1" spc="-15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683568" y="5153297"/>
              <a:ext cx="2252549" cy="1084015"/>
            </a:xfrm>
            <a:prstGeom prst="roundRect">
              <a:avLst/>
            </a:prstGeom>
            <a:solidFill>
              <a:srgbClr val="65D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안전사고 원인파악 및 자가진단을 통해 추후 </a:t>
              </a:r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유사사고</a:t>
              </a:r>
              <a:endParaRPr lang="en-US" altLang="ko-KR" sz="1400" b="1" spc="-150" dirty="0" smtClean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chemeClr val="tx1"/>
                  </a:solidFill>
                  <a:latin typeface="+mn-ea"/>
                </a:rPr>
                <a:t>발생 </a:t>
              </a:r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방지</a:t>
              </a: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3480396" y="5153297"/>
              <a:ext cx="2243731" cy="1084015"/>
            </a:xfrm>
            <a:prstGeom prst="roundRect">
              <a:avLst/>
            </a:prstGeom>
            <a:solidFill>
              <a:srgbClr val="69D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부상의 정도에 따라 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업무조정 요청 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또는 근로종료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6279890" y="5153297"/>
              <a:ext cx="2252550" cy="1084015"/>
            </a:xfrm>
            <a:prstGeom prst="roundRect">
              <a:avLst/>
            </a:prstGeom>
            <a:solidFill>
              <a:srgbClr val="89E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재단측이 안내한 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절차에 따라 </a:t>
              </a:r>
              <a:endParaRPr lang="en-US" altLang="ko-KR" sz="1400" b="1" spc="-150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spc="-150" dirty="0">
                  <a:solidFill>
                    <a:schemeClr val="tx1"/>
                  </a:solidFill>
                  <a:latin typeface="+mn-ea"/>
                </a:rPr>
                <a:t>보험서류 처리</a:t>
              </a:r>
            </a:p>
          </p:txBody>
        </p:sp>
        <p:sp>
          <p:nvSpPr>
            <p:cNvPr id="9" name="L 도형 8"/>
            <p:cNvSpPr/>
            <p:nvPr/>
          </p:nvSpPr>
          <p:spPr>
            <a:xfrm rot="13500000">
              <a:off x="2911103" y="2965319"/>
              <a:ext cx="379178" cy="379178"/>
            </a:xfrm>
            <a:prstGeom prst="corner">
              <a:avLst>
                <a:gd name="adj1" fmla="val 32415"/>
                <a:gd name="adj2" fmla="val 32415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70" name="L 도형 69"/>
            <p:cNvSpPr/>
            <p:nvPr/>
          </p:nvSpPr>
          <p:spPr>
            <a:xfrm rot="13500000">
              <a:off x="5685277" y="2920184"/>
              <a:ext cx="379178" cy="379178"/>
            </a:xfrm>
            <a:prstGeom prst="corner">
              <a:avLst>
                <a:gd name="adj1" fmla="val 32415"/>
                <a:gd name="adj2" fmla="val 32415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71" name="L 도형 70"/>
            <p:cNvSpPr/>
            <p:nvPr/>
          </p:nvSpPr>
          <p:spPr>
            <a:xfrm rot="18900000">
              <a:off x="7216576" y="4038221"/>
              <a:ext cx="379178" cy="379178"/>
            </a:xfrm>
            <a:prstGeom prst="corner">
              <a:avLst>
                <a:gd name="adj1" fmla="val 32415"/>
                <a:gd name="adj2" fmla="val 32415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72" name="L 도형 71"/>
            <p:cNvSpPr/>
            <p:nvPr/>
          </p:nvSpPr>
          <p:spPr>
            <a:xfrm rot="2700000">
              <a:off x="3060468" y="5262541"/>
              <a:ext cx="379178" cy="379178"/>
            </a:xfrm>
            <a:prstGeom prst="corner">
              <a:avLst>
                <a:gd name="adj1" fmla="val 32415"/>
                <a:gd name="adj2" fmla="val 32415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73" name="L 도형 72"/>
            <p:cNvSpPr/>
            <p:nvPr/>
          </p:nvSpPr>
          <p:spPr>
            <a:xfrm rot="2700000">
              <a:off x="5874667" y="5275547"/>
              <a:ext cx="379178" cy="379178"/>
            </a:xfrm>
            <a:prstGeom prst="corner">
              <a:avLst>
                <a:gd name="adj1" fmla="val 32415"/>
                <a:gd name="adj2" fmla="val 32415"/>
              </a:avLst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41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7529369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성희롱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673934" y="4335574"/>
            <a:ext cx="7146538" cy="1973746"/>
            <a:chOff x="1673934" y="4335574"/>
            <a:chExt cx="7146538" cy="1973746"/>
          </a:xfrm>
        </p:grpSpPr>
        <p:sp>
          <p:nvSpPr>
            <p:cNvPr id="29" name="직사각형 28"/>
            <p:cNvSpPr/>
            <p:nvPr/>
          </p:nvSpPr>
          <p:spPr>
            <a:xfrm>
              <a:off x="1673934" y="4335574"/>
              <a:ext cx="2913561" cy="15783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0" name="순서도: 수동 입력 9"/>
            <p:cNvSpPr/>
            <p:nvPr/>
          </p:nvSpPr>
          <p:spPr>
            <a:xfrm>
              <a:off x="3661605" y="4335574"/>
              <a:ext cx="925892" cy="63749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51 w 10000"/>
                <a:gd name="connsiteY0" fmla="*/ 411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51 w 10000"/>
                <a:gd name="connsiteY4" fmla="*/ 4111 h 10000"/>
                <a:gd name="connsiteX0" fmla="*/ 151 w 10000"/>
                <a:gd name="connsiteY0" fmla="*/ 304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51 w 10000"/>
                <a:gd name="connsiteY4" fmla="*/ 304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51" y="3047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cubicBezTo>
                    <a:pt x="50" y="8037"/>
                    <a:pt x="101" y="5010"/>
                    <a:pt x="151" y="304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61605" y="4533555"/>
              <a:ext cx="3059090" cy="15783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2" name="순서도: 수동 입력 9"/>
            <p:cNvSpPr/>
            <p:nvPr/>
          </p:nvSpPr>
          <p:spPr>
            <a:xfrm>
              <a:off x="5786367" y="4533554"/>
              <a:ext cx="925891" cy="63749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51 w 10000"/>
                <a:gd name="connsiteY0" fmla="*/ 411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51 w 10000"/>
                <a:gd name="connsiteY4" fmla="*/ 4111 h 10000"/>
                <a:gd name="connsiteX0" fmla="*/ 151 w 10000"/>
                <a:gd name="connsiteY0" fmla="*/ 304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51 w 10000"/>
                <a:gd name="connsiteY4" fmla="*/ 304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51" y="3047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cubicBezTo>
                    <a:pt x="50" y="8037"/>
                    <a:pt x="101" y="5010"/>
                    <a:pt x="151" y="304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786365" y="4730985"/>
              <a:ext cx="2212748" cy="15783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02162" y="4835601"/>
              <a:ext cx="2898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pc="-300" dirty="0" smtClean="0">
                  <a:solidFill>
                    <a:schemeClr val="accent2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육체적 성희롱</a:t>
              </a:r>
              <a:endParaRPr lang="ko-KR" altLang="en-US" sz="2400" b="1" spc="-300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44420" y="5103895"/>
              <a:ext cx="2898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pc="-300" dirty="0" smtClean="0">
                  <a:solidFill>
                    <a:schemeClr val="accent6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언</a:t>
              </a:r>
              <a:r>
                <a:rPr lang="ko-KR" altLang="en-US" sz="2400" b="1" spc="-300" dirty="0">
                  <a:solidFill>
                    <a:schemeClr val="accent6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어</a:t>
              </a:r>
              <a:r>
                <a:rPr lang="ko-KR" altLang="en-US" sz="2400" b="1" spc="-300" dirty="0" smtClean="0">
                  <a:solidFill>
                    <a:schemeClr val="accent6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적 성희롱</a:t>
              </a:r>
              <a:endParaRPr lang="ko-KR" altLang="en-US" sz="2400" b="1" spc="-300" dirty="0">
                <a:solidFill>
                  <a:schemeClr val="accent6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22406" y="5286813"/>
              <a:ext cx="2898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pc="-300" dirty="0" smtClean="0">
                  <a:solidFill>
                    <a:schemeClr val="accent1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시</a:t>
              </a:r>
              <a:r>
                <a:rPr lang="ko-KR" altLang="en-US" sz="2400" b="1" spc="-300" dirty="0">
                  <a:solidFill>
                    <a:schemeClr val="accent1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각</a:t>
              </a:r>
              <a:r>
                <a:rPr lang="ko-KR" altLang="en-US" sz="2400" b="1" spc="-300" dirty="0" smtClean="0">
                  <a:solidFill>
                    <a:schemeClr val="accent1">
                      <a:lumMod val="75000"/>
                    </a:schemeClr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+mn-ea"/>
                </a:rPr>
                <a:t>적 성희롱</a:t>
              </a:r>
              <a:endParaRPr lang="ko-KR" altLang="en-US" sz="2400" b="1" spc="-3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endParaRPr>
            </a:p>
          </p:txBody>
        </p:sp>
      </p:grpSp>
      <p:sp>
        <p:nvSpPr>
          <p:cNvPr id="37" name="순서도: 대체 처리 36"/>
          <p:cNvSpPr/>
          <p:nvPr/>
        </p:nvSpPr>
        <p:spPr>
          <a:xfrm>
            <a:off x="1359098" y="2276872"/>
            <a:ext cx="6804756" cy="1483238"/>
          </a:xfrm>
          <a:prstGeom prst="flowChartAlternateProcess">
            <a:avLst/>
          </a:prstGeom>
          <a:noFill/>
          <a:ln w="28575">
            <a:solidFill>
              <a:srgbClr val="0F749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업무</a:t>
            </a:r>
            <a:r>
              <a:rPr lang="en-US" altLang="ko-KR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고</a:t>
            </a:r>
            <a:r>
              <a:rPr lang="ko-KR" altLang="en-US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용</a:t>
            </a:r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등의 관계에서 직위를 이용하거나</a:t>
            </a:r>
            <a:r>
              <a:rPr lang="en-US" altLang="ko-KR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업무와 관련하여</a:t>
            </a:r>
            <a:r>
              <a:rPr lang="en-US" altLang="ko-KR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endParaRPr lang="en-US" altLang="ko-KR" sz="2000" b="1" spc="-300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algn="ctr"/>
            <a:r>
              <a:rPr lang="ko-KR" altLang="en-US" sz="2000" b="1" spc="-300" dirty="0" smtClean="0">
                <a:solidFill>
                  <a:srgbClr val="0F749D"/>
                </a:solidFill>
                <a:latin typeface="+mn-ea"/>
              </a:rPr>
              <a:t>성적인 말과 행동 </a:t>
            </a:r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등으로</a:t>
            </a:r>
            <a:r>
              <a:rPr lang="en-US" altLang="ko-KR" sz="2000" b="1" spc="-3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2000" b="1" spc="-300" dirty="0" smtClean="0">
                <a:solidFill>
                  <a:srgbClr val="0F749D"/>
                </a:solidFill>
                <a:latin typeface="+mn-ea"/>
              </a:rPr>
              <a:t>굴욕감</a:t>
            </a:r>
            <a:r>
              <a:rPr lang="en-US" altLang="ko-KR" sz="2000" b="1" spc="-300" dirty="0" smtClean="0">
                <a:solidFill>
                  <a:srgbClr val="0F749D"/>
                </a:solidFill>
                <a:latin typeface="+mn-ea"/>
              </a:rPr>
              <a:t>·</a:t>
            </a:r>
            <a:r>
              <a:rPr lang="ko-KR" altLang="en-US" sz="2000" b="1" spc="-300" dirty="0" smtClean="0">
                <a:solidFill>
                  <a:srgbClr val="0F749D"/>
                </a:solidFill>
                <a:latin typeface="+mn-ea"/>
              </a:rPr>
              <a:t>혐오감을</a:t>
            </a:r>
            <a:r>
              <a:rPr lang="en-US" altLang="ko-KR" sz="2000" b="1" spc="-300" dirty="0">
                <a:solidFill>
                  <a:srgbClr val="0F749D"/>
                </a:solidFill>
                <a:latin typeface="+mn-ea"/>
              </a:rPr>
              <a:t> </a:t>
            </a:r>
            <a:r>
              <a:rPr lang="ko-KR" altLang="en-US" sz="2000" b="1" spc="-300" dirty="0" smtClean="0">
                <a:solidFill>
                  <a:srgbClr val="0F749D"/>
                </a:solidFill>
                <a:latin typeface="+mn-ea"/>
              </a:rPr>
              <a:t>느끼게 한 경우</a:t>
            </a:r>
            <a:endParaRPr lang="en-US" altLang="ko-KR" sz="2000" b="1" spc="-300" dirty="0" smtClean="0">
              <a:solidFill>
                <a:srgbClr val="0F749D"/>
              </a:solidFill>
              <a:latin typeface="+mn-ea"/>
            </a:endParaRPr>
          </a:p>
          <a:p>
            <a:pPr algn="ctr"/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혹은 </a:t>
            </a:r>
            <a:r>
              <a:rPr lang="ko-KR" altLang="en-US" sz="2000" b="1" spc="-300" dirty="0" smtClean="0">
                <a:solidFill>
                  <a:srgbClr val="0E6B90"/>
                </a:solidFill>
                <a:latin typeface="+mn-ea"/>
              </a:rPr>
              <a:t>고용상의 불이익</a:t>
            </a:r>
            <a:r>
              <a:rPr lang="ko-KR" altLang="en-US" sz="2000" b="1" spc="-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을 주는 것</a:t>
            </a:r>
            <a:endParaRPr lang="ko-KR" altLang="en-US" sz="2000" b="1" spc="-3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39" name="순서도: 대체 처리 38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200" b="1" spc="-300" dirty="0" smtClean="0">
                  <a:latin typeface="+mn-ea"/>
                </a:rPr>
                <a:t>01</a:t>
              </a:r>
              <a:endParaRPr lang="ko-KR" altLang="en-US" sz="3200" b="1" spc="-300" dirty="0">
                <a:latin typeface="+mn-ea"/>
              </a:endParaRPr>
            </a:p>
          </p:txBody>
        </p:sp>
        <p:sp>
          <p:nvSpPr>
            <p:cNvPr id="40" name="순서도: 병합 39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313894" y="980728"/>
            <a:ext cx="28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F749D"/>
                </a:solidFill>
                <a:latin typeface="+mn-ea"/>
              </a:rPr>
              <a:t>성희롱이란 </a:t>
            </a:r>
            <a:r>
              <a:rPr lang="en-US" altLang="ko-KR" sz="3200" b="1" spc="-300" dirty="0" smtClean="0">
                <a:solidFill>
                  <a:srgbClr val="0F749D"/>
                </a:solidFill>
                <a:latin typeface="+mn-ea"/>
              </a:rPr>
              <a:t>?</a:t>
            </a:r>
            <a:endParaRPr lang="ko-KR" altLang="en-US" sz="3200" b="1" spc="-300" dirty="0">
              <a:solidFill>
                <a:srgbClr val="0F749D"/>
              </a:solidFill>
              <a:latin typeface="+mn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41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장학생 사고 예방 및 처리절차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7529369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spc="-10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성희롱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39552" y="1003154"/>
            <a:ext cx="675203" cy="84167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5" name="순서도: 대체 처리 44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sz="3100" b="1" spc="-300" dirty="0" smtClean="0">
                  <a:latin typeface="+mn-ea"/>
                </a:rPr>
                <a:t>02</a:t>
              </a:r>
              <a:endParaRPr lang="ko-KR" altLang="en-US" sz="3100" b="1" spc="-300" dirty="0">
                <a:latin typeface="+mn-ea"/>
              </a:endParaRPr>
            </a:p>
          </p:txBody>
        </p:sp>
        <p:sp>
          <p:nvSpPr>
            <p:cNvPr id="46" name="순서도: 병합 45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+mn-ea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313894" y="980728"/>
            <a:ext cx="3546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solidFill>
                  <a:srgbClr val="0E6B90"/>
                </a:solidFill>
                <a:latin typeface="+mn-ea"/>
              </a:rPr>
              <a:t>성희롱 예방과 대</a:t>
            </a:r>
            <a:r>
              <a:rPr lang="ko-KR" altLang="en-US" sz="3200" b="1" spc="-300" dirty="0">
                <a:solidFill>
                  <a:srgbClr val="0E6B90"/>
                </a:solidFill>
                <a:latin typeface="+mn-ea"/>
              </a:rPr>
              <a:t>처</a:t>
            </a:r>
            <a:endParaRPr lang="en-US" altLang="ko-KR" sz="3200" b="1" spc="-300" dirty="0" smtClean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043608" y="2060848"/>
            <a:ext cx="6964349" cy="4406204"/>
            <a:chOff x="1043608" y="2060848"/>
            <a:chExt cx="6964349" cy="4406204"/>
          </a:xfrm>
        </p:grpSpPr>
        <p:grpSp>
          <p:nvGrpSpPr>
            <p:cNvPr id="58" name="그룹 57"/>
            <p:cNvGrpSpPr/>
            <p:nvPr/>
          </p:nvGrpSpPr>
          <p:grpSpPr>
            <a:xfrm>
              <a:off x="1043608" y="2060848"/>
              <a:ext cx="3213105" cy="4406204"/>
              <a:chOff x="971600" y="2119908"/>
              <a:chExt cx="3213105" cy="4200573"/>
            </a:xfrm>
          </p:grpSpPr>
          <p:sp>
            <p:nvSpPr>
              <p:cNvPr id="40" name="순서도: 대체 처리 39"/>
              <p:cNvSpPr/>
              <p:nvPr/>
            </p:nvSpPr>
            <p:spPr>
              <a:xfrm>
                <a:off x="971600" y="2119908"/>
                <a:ext cx="3213105" cy="4200573"/>
              </a:xfrm>
              <a:prstGeom prst="flowChartAlternateProcess">
                <a:avLst/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accent6">
                    <a:lumMod val="7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endParaRPr lang="en-US" altLang="ko-KR" sz="2300" b="1" spc="-300" dirty="0" smtClean="0">
                  <a:solidFill>
                    <a:schemeClr val="tx1"/>
                  </a:solidFill>
                  <a:latin typeface="+mn-ea"/>
                </a:endParaRPr>
              </a:p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endParaRPr lang="en-US" altLang="ko-KR" sz="2300" b="1" spc="-300" dirty="0">
                  <a:solidFill>
                    <a:schemeClr val="tx1"/>
                  </a:solidFill>
                  <a:latin typeface="+mn-ea"/>
                </a:endParaRPr>
              </a:p>
              <a:p>
                <a:pPr>
                  <a:buClr>
                    <a:schemeClr val="accent2">
                      <a:lumMod val="75000"/>
                    </a:schemeClr>
                  </a:buClr>
                  <a:buSzPct val="75000"/>
                </a:pPr>
                <a:endParaRPr lang="en-US" altLang="ko-KR" sz="2300" b="1" spc="-300" dirty="0" smtClean="0">
                  <a:solidFill>
                    <a:schemeClr val="tx1"/>
                  </a:solidFill>
                  <a:latin typeface="+mn-ea"/>
                </a:endParaRPr>
              </a:p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의사표현은 분명히</a:t>
                </a:r>
                <a: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  <a:t/>
                </a:r>
                <a:b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</a:br>
                <a:endParaRPr lang="en-US" altLang="ko-KR" sz="600" b="1" dirty="0" smtClean="0">
                  <a:solidFill>
                    <a:schemeClr val="tx1"/>
                  </a:solidFill>
                  <a:latin typeface="+mn-ea"/>
                </a:endParaRPr>
              </a:p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r>
                  <a:rPr lang="ko-KR" altLang="en-US" b="1" spc="-300" dirty="0" smtClean="0">
                    <a:solidFill>
                      <a:schemeClr val="tx1"/>
                    </a:solidFill>
                    <a:latin typeface="+mn-ea"/>
                  </a:rPr>
                  <a:t>성적 </a:t>
                </a:r>
                <a:r>
                  <a:rPr lang="ko-KR" altLang="en-US" b="1" spc="-300" dirty="0">
                    <a:solidFill>
                      <a:schemeClr val="tx1"/>
                    </a:solidFill>
                    <a:latin typeface="+mn-ea"/>
                  </a:rPr>
                  <a:t>언동에 </a:t>
                </a:r>
                <a:r>
                  <a:rPr lang="ko-KR" altLang="en-US" b="1" spc="-300" dirty="0" smtClean="0">
                    <a:solidFill>
                      <a:schemeClr val="tx1"/>
                    </a:solidFill>
                    <a:latin typeface="+mn-ea"/>
                  </a:rPr>
                  <a:t>대하여</a:t>
                </a:r>
                <a:r>
                  <a:rPr lang="en-US" altLang="ko-KR" b="1" spc="-300" dirty="0">
                    <a:solidFill>
                      <a:schemeClr val="tx1"/>
                    </a:solidFill>
                    <a:latin typeface="+mn-ea"/>
                  </a:rPr>
                  <a:t> </a:t>
                </a:r>
                <a:r>
                  <a:rPr lang="ko-KR" altLang="en-US" b="1" spc="-300" dirty="0" smtClean="0">
                    <a:solidFill>
                      <a:schemeClr val="tx1"/>
                    </a:solidFill>
                    <a:latin typeface="+mn-ea"/>
                  </a:rPr>
                  <a:t>이의제기</a:t>
                </a:r>
                <a:r>
                  <a:rPr lang="en-US" altLang="ko-KR" sz="700" b="1" spc="-300" dirty="0">
                    <a:solidFill>
                      <a:schemeClr val="tx1"/>
                    </a:solidFill>
                    <a:latin typeface="+mn-ea"/>
                  </a:rPr>
                  <a:t/>
                </a:r>
                <a:br>
                  <a:rPr lang="en-US" altLang="ko-KR" sz="700" b="1" spc="-300" dirty="0">
                    <a:solidFill>
                      <a:schemeClr val="tx1"/>
                    </a:solidFill>
                    <a:latin typeface="+mn-ea"/>
                  </a:rPr>
                </a:br>
                <a:endParaRPr lang="en-US" altLang="ko-KR" sz="700" b="1" spc="-300" dirty="0" smtClean="0">
                  <a:solidFill>
                    <a:schemeClr val="tx1"/>
                  </a:solidFill>
                  <a:latin typeface="+mn-ea"/>
                </a:endParaRPr>
              </a:p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성희롱 </a:t>
                </a:r>
                <a:r>
                  <a:rPr lang="ko-KR" altLang="en-US" b="1" dirty="0">
                    <a:solidFill>
                      <a:schemeClr val="tx1"/>
                    </a:solidFill>
                    <a:latin typeface="+mn-ea"/>
                  </a:rPr>
                  <a:t>당한 </a:t>
                </a: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당한 동료와</a:t>
                </a:r>
                <a: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  <a:t/>
                </a:r>
                <a:b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</a:b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공동대응</a:t>
                </a:r>
                <a:r>
                  <a:rPr lang="en-US" altLang="ko-KR" sz="700" b="1" spc="-300" dirty="0">
                    <a:solidFill>
                      <a:schemeClr val="tx1"/>
                    </a:solidFill>
                    <a:latin typeface="+mn-ea"/>
                  </a:rPr>
                  <a:t/>
                </a:r>
                <a:br>
                  <a:rPr lang="en-US" altLang="ko-KR" sz="700" b="1" spc="-300" dirty="0">
                    <a:solidFill>
                      <a:schemeClr val="tx1"/>
                    </a:solidFill>
                    <a:latin typeface="+mn-ea"/>
                  </a:rPr>
                </a:br>
                <a:endParaRPr lang="en-US" altLang="ko-KR" sz="700" b="1" spc="-300" dirty="0" smtClean="0">
                  <a:solidFill>
                    <a:schemeClr val="tx1"/>
                  </a:solidFill>
                  <a:latin typeface="+mn-ea"/>
                </a:endParaRPr>
              </a:p>
              <a:p>
                <a:pPr marL="342900" indent="-342900">
                  <a:buClr>
                    <a:schemeClr val="accent2">
                      <a:lumMod val="75000"/>
                    </a:schemeClr>
                  </a:buClr>
                  <a:buSzPct val="75000"/>
                  <a:buFont typeface="한컴 윤고딕 250" panose="02020603020101020101" pitchFamily="18" charset="-127"/>
                  <a:buChar char="▶"/>
                </a:pP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업무시간외 </a:t>
                </a:r>
                <a:r>
                  <a:rPr lang="ko-KR" altLang="en-US" b="1" dirty="0">
                    <a:solidFill>
                      <a:schemeClr val="tx1"/>
                    </a:solidFill>
                    <a:latin typeface="+mn-ea"/>
                  </a:rPr>
                  <a:t>원하지 </a:t>
                </a: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않는</a:t>
                </a:r>
                <a: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  <a:t/>
                </a:r>
                <a:br>
                  <a:rPr lang="en-US" altLang="ko-KR" b="1" dirty="0" smtClean="0">
                    <a:solidFill>
                      <a:schemeClr val="tx1"/>
                    </a:solidFill>
                    <a:latin typeface="+mn-ea"/>
                  </a:rPr>
                </a:br>
                <a:r>
                  <a:rPr lang="ko-KR" altLang="en-US" b="1" dirty="0" smtClean="0">
                    <a:solidFill>
                      <a:schemeClr val="tx1"/>
                    </a:solidFill>
                    <a:latin typeface="+mn-ea"/>
                  </a:rPr>
                  <a:t>만남 </a:t>
                </a:r>
                <a:r>
                  <a:rPr lang="ko-KR" altLang="en-US" b="1" dirty="0">
                    <a:solidFill>
                      <a:schemeClr val="tx1"/>
                    </a:solidFill>
                    <a:latin typeface="+mn-ea"/>
                  </a:rPr>
                  <a:t>회피</a:t>
                </a:r>
                <a:endParaRPr lang="en-US" altLang="ko-KR" b="1" dirty="0">
                  <a:solidFill>
                    <a:schemeClr val="tx1"/>
                  </a:solidFill>
                  <a:latin typeface="+mn-ea"/>
                </a:endParaRPr>
              </a:p>
              <a:p>
                <a:pPr algn="ctr"/>
                <a:endParaRPr lang="ko-KR" altLang="en-US" sz="2300" b="1" spc="-300" dirty="0">
                  <a:solidFill>
                    <a:schemeClr val="tx1"/>
                  </a:solidFill>
                  <a:latin typeface="+mn-ea"/>
                </a:endParaRPr>
              </a:p>
            </p:txBody>
          </p:sp>
          <p:cxnSp>
            <p:nvCxnSpPr>
              <p:cNvPr id="7" name="직선 연결선 6"/>
              <p:cNvCxnSpPr/>
              <p:nvPr/>
            </p:nvCxnSpPr>
            <p:spPr>
              <a:xfrm>
                <a:off x="1142367" y="3288088"/>
                <a:ext cx="2808312" cy="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1241506" y="2258869"/>
                <a:ext cx="2565157" cy="95410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ko-KR" altLang="en-US" sz="2400" b="1" spc="-300" dirty="0" smtClean="0">
                    <a:solidFill>
                      <a:schemeClr val="accent6">
                        <a:lumMod val="50000"/>
                      </a:schemeClr>
                    </a:solidFill>
                    <a:latin typeface="+mn-ea"/>
                  </a:rPr>
                  <a:t>성희롱 피해자가</a:t>
                </a:r>
                <a:endParaRPr lang="en-US" altLang="ko-KR" sz="24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2400" b="1" spc="-300" dirty="0" smtClean="0">
                    <a:solidFill>
                      <a:schemeClr val="accent6">
                        <a:lumMod val="50000"/>
                      </a:schemeClr>
                    </a:solidFill>
                    <a:latin typeface="+mn-ea"/>
                  </a:rPr>
                  <a:t>되지 않으려면</a:t>
                </a:r>
                <a:endParaRPr lang="en-US" altLang="ko-KR" sz="24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52" name="순서도: 대체 처리 51"/>
            <p:cNvSpPr/>
            <p:nvPr/>
          </p:nvSpPr>
          <p:spPr>
            <a:xfrm>
              <a:off x="4644008" y="2060848"/>
              <a:ext cx="3331976" cy="266429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4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0" rIns="0" bIns="0" rtlCol="0" anchor="t">
              <a:noAutofit/>
            </a:bodyPr>
            <a:lstStyle/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300" b="1" spc="-3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000" b="1" spc="-300" dirty="0">
                <a:solidFill>
                  <a:schemeClr val="tx1"/>
                </a:solidFill>
                <a:latin typeface="+mn-ea"/>
              </a:endParaRPr>
            </a:p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000" b="1" spc="-3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1100" b="1" spc="-300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buClr>
                  <a:schemeClr val="accent2">
                    <a:lumMod val="75000"/>
                  </a:schemeClr>
                </a:buClr>
                <a:buSzPct val="75000"/>
                <a:buFont typeface="한컴 윤고딕 250" panose="02020603020101020101" pitchFamily="18" charset="-127"/>
                <a:buChar char="▶"/>
              </a:pPr>
              <a:r>
                <a:rPr lang="ko-KR" altLang="en-US" b="1" dirty="0" smtClean="0">
                  <a:solidFill>
                    <a:schemeClr val="tx1"/>
                  </a:solidFill>
                  <a:latin typeface="+mn-ea"/>
                </a:rPr>
                <a:t>명확한 거부의사</a:t>
              </a:r>
              <a:r>
                <a:rPr lang="en-US" altLang="ko-KR" b="1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b="1" dirty="0" smtClean="0">
                  <a:solidFill>
                    <a:schemeClr val="tx1"/>
                  </a:solidFill>
                  <a:latin typeface="+mn-ea"/>
                </a:rPr>
                <a:t>전달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/>
              </a:r>
              <a:br>
                <a:rPr lang="en-US" altLang="ko-KR" sz="800" b="1" dirty="0">
                  <a:solidFill>
                    <a:schemeClr val="tx1"/>
                  </a:solidFill>
                  <a:latin typeface="+mn-ea"/>
                </a:rPr>
              </a:br>
              <a:endParaRPr lang="en-US" altLang="ko-KR" sz="800" b="1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buClr>
                  <a:schemeClr val="accent2">
                    <a:lumMod val="75000"/>
                  </a:schemeClr>
                </a:buClr>
                <a:buSzPct val="75000"/>
                <a:buFont typeface="한컴 윤고딕 250" panose="02020603020101020101" pitchFamily="18" charset="-127"/>
                <a:buChar char="▶"/>
              </a:pPr>
              <a:r>
                <a:rPr lang="ko-KR" altLang="en-US" b="1" dirty="0" smtClean="0">
                  <a:solidFill>
                    <a:schemeClr val="tx1"/>
                  </a:solidFill>
                  <a:latin typeface="+mn-ea"/>
                </a:rPr>
                <a:t>증거자료 확보</a:t>
              </a:r>
              <a:r>
                <a:rPr lang="en-US" altLang="ko-KR" sz="800" b="1" spc="-300" dirty="0">
                  <a:solidFill>
                    <a:schemeClr val="tx1"/>
                  </a:solidFill>
                  <a:latin typeface="+mn-ea"/>
                </a:rPr>
                <a:t/>
              </a:r>
              <a:br>
                <a:rPr lang="en-US" altLang="ko-KR" sz="800" b="1" spc="-300" dirty="0">
                  <a:solidFill>
                    <a:schemeClr val="tx1"/>
                  </a:solidFill>
                  <a:latin typeface="+mn-ea"/>
                </a:rPr>
              </a:br>
              <a:endParaRPr lang="en-US" altLang="ko-KR" sz="800" b="1" dirty="0" smtClean="0">
                <a:solidFill>
                  <a:schemeClr val="tx1"/>
                </a:solidFill>
                <a:latin typeface="+mn-ea"/>
              </a:endParaRPr>
            </a:p>
            <a:p>
              <a:pPr marL="342900" indent="-342900">
                <a:buClr>
                  <a:schemeClr val="accent2">
                    <a:lumMod val="75000"/>
                  </a:schemeClr>
                </a:buClr>
                <a:buSzPct val="75000"/>
                <a:buFont typeface="한컴 윤고딕 250" panose="02020603020101020101" pitchFamily="18" charset="-127"/>
                <a:buChar char="▶"/>
              </a:pPr>
              <a:r>
                <a:rPr lang="ko-KR" altLang="en-US" b="1" dirty="0" smtClean="0">
                  <a:solidFill>
                    <a:schemeClr val="tx1"/>
                  </a:solidFill>
                  <a:latin typeface="+mn-ea"/>
                </a:rPr>
                <a:t>여성긴급전화</a:t>
              </a:r>
              <a:r>
                <a:rPr lang="en-US" altLang="ko-KR" b="1" dirty="0" smtClean="0">
                  <a:solidFill>
                    <a:srgbClr val="C00000"/>
                  </a:solidFill>
                  <a:latin typeface="+mn-ea"/>
                </a:rPr>
                <a:t>(1366)</a:t>
              </a:r>
              <a:r>
                <a:rPr lang="en-US" altLang="ko-KR" b="1" spc="-300" dirty="0">
                  <a:solidFill>
                    <a:schemeClr val="tx1"/>
                  </a:solidFill>
                  <a:latin typeface="+mn-ea"/>
                </a:rPr>
                <a:t> </a:t>
              </a:r>
              <a:endParaRPr lang="ko-KR" altLang="en-US" sz="2000" b="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 flipV="1">
              <a:off x="4814775" y="3212976"/>
              <a:ext cx="2997585" cy="10259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833281" y="2202447"/>
              <a:ext cx="2979079" cy="1007625"/>
            </a:xfrm>
            <a:prstGeom prst="rect">
              <a:avLst/>
            </a:prstGeom>
            <a:noFill/>
          </p:spPr>
          <p:txBody>
            <a:bodyPr wrap="square" lIns="72000" rtlCol="0">
              <a:noAutofit/>
            </a:bodyPr>
            <a:lstStyle/>
            <a:p>
              <a:pPr algn="ctr"/>
              <a:r>
                <a:rPr lang="ko-KR" altLang="en-US" sz="2400" b="1" spc="-300" dirty="0" smtClean="0">
                  <a:solidFill>
                    <a:schemeClr val="accent4">
                      <a:lumMod val="50000"/>
                    </a:schemeClr>
                  </a:solidFill>
                  <a:latin typeface="+mn-ea"/>
                </a:rPr>
                <a:t>성희롱 피해자가</a:t>
              </a:r>
              <a:endParaRPr lang="en-US" altLang="ko-KR" sz="2400" b="1" spc="-300" dirty="0" smtClean="0">
                <a:solidFill>
                  <a:schemeClr val="accent4">
                    <a:lumMod val="50000"/>
                  </a:schemeClr>
                </a:solidFill>
                <a:latin typeface="+mn-ea"/>
              </a:endParaRPr>
            </a:p>
            <a:p>
              <a:pPr algn="ctr"/>
              <a:r>
                <a:rPr lang="ko-KR" altLang="en-US" sz="2400" b="1" spc="-300" dirty="0" smtClean="0">
                  <a:solidFill>
                    <a:schemeClr val="accent4">
                      <a:lumMod val="50000"/>
                    </a:schemeClr>
                  </a:solidFill>
                  <a:latin typeface="+mn-ea"/>
                </a:rPr>
                <a:t>되었을 때의 대처방안</a:t>
              </a:r>
              <a:endParaRPr lang="en-US" altLang="ko-KR" sz="2400" b="1" spc="-300" dirty="0" smtClean="0">
                <a:solidFill>
                  <a:schemeClr val="accent4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23" name="순서도: 대체 처리 22"/>
            <p:cNvSpPr/>
            <p:nvPr/>
          </p:nvSpPr>
          <p:spPr>
            <a:xfrm>
              <a:off x="4675981" y="4999459"/>
              <a:ext cx="3331976" cy="1453877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0E6B90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0" rIns="0" bIns="0" rtlCol="0" anchor="ctr">
              <a:noAutofit/>
            </a:bodyPr>
            <a:lstStyle/>
            <a:p>
              <a:pPr algn="ctr">
                <a:buClr>
                  <a:schemeClr val="accent2">
                    <a:lumMod val="75000"/>
                  </a:schemeClr>
                </a:buClr>
                <a:buSzPct val="75000"/>
              </a:pPr>
              <a:r>
                <a:rPr lang="ko-KR" altLang="en-US" sz="2100" spc="-150" dirty="0" smtClean="0">
                  <a:ln>
                    <a:solidFill>
                      <a:srgbClr val="0E6B90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재단 전화 </a:t>
              </a:r>
              <a:r>
                <a:rPr lang="en-US" altLang="ko-KR" sz="2100" spc="-150" dirty="0" smtClean="0">
                  <a:ln>
                    <a:solidFill>
                      <a:srgbClr val="0E6B90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1599-2290</a:t>
              </a:r>
            </a:p>
            <a:p>
              <a:pPr algn="ctr">
                <a:buClr>
                  <a:schemeClr val="accent2">
                    <a:lumMod val="75000"/>
                  </a:schemeClr>
                </a:buClr>
                <a:buSzPct val="75000"/>
              </a:pPr>
              <a:r>
                <a:rPr lang="en-US" altLang="ko-KR" sz="800" dirty="0" smtClean="0">
                  <a:ln>
                    <a:solidFill>
                      <a:srgbClr val="0E6B90"/>
                    </a:solidFill>
                  </a:ln>
                  <a:solidFill>
                    <a:schemeClr val="tx1"/>
                  </a:solidFill>
                  <a:latin typeface="+mn-ea"/>
                </a:rPr>
                <a:t/>
              </a:r>
              <a:br>
                <a:rPr lang="en-US" altLang="ko-KR" sz="800" dirty="0" smtClean="0">
                  <a:ln>
                    <a:solidFill>
                      <a:srgbClr val="0E6B90"/>
                    </a:solidFill>
                  </a:ln>
                  <a:solidFill>
                    <a:schemeClr val="tx1"/>
                  </a:solidFill>
                  <a:latin typeface="+mn-ea"/>
                </a:rPr>
              </a:b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해당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기관 참여 제한할 수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있도록 재단 및 대학에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반드시 연락</a:t>
              </a:r>
              <a:endParaRPr lang="ko-KR" altLang="en-US" sz="2000" b="1" spc="-15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17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3508" y="152400"/>
            <a:ext cx="8856984" cy="6588968"/>
            <a:chOff x="143508" y="116632"/>
            <a:chExt cx="8856984" cy="6624736"/>
          </a:xfrm>
        </p:grpSpPr>
        <p:sp>
          <p:nvSpPr>
            <p:cNvPr id="27" name="순서도: 수동 입력 26"/>
            <p:cNvSpPr/>
            <p:nvPr/>
          </p:nvSpPr>
          <p:spPr>
            <a:xfrm rot="5400000" flipV="1">
              <a:off x="6301798" y="-909482"/>
              <a:ext cx="720080" cy="2772308"/>
            </a:xfrm>
            <a:prstGeom prst="flowChartManualInput">
              <a:avLst/>
            </a:prstGeom>
            <a:solidFill>
              <a:srgbClr val="1496CA"/>
            </a:solidFill>
            <a:ln>
              <a:noFill/>
            </a:ln>
            <a:effectLst>
              <a:outerShdw blurRad="63500" sx="102000" sy="102000" algn="ctr" rotWithShape="0">
                <a:srgbClr val="0A4C66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43508" y="116632"/>
              <a:ext cx="8856984" cy="6624736"/>
              <a:chOff x="143508" y="116632"/>
              <a:chExt cx="8856984" cy="6624736"/>
            </a:xfrm>
            <a:effectLst>
              <a:outerShdw blurRad="88900" algn="ctr" rotWithShape="0">
                <a:srgbClr val="0A4C66">
                  <a:alpha val="78000"/>
                </a:srgbClr>
              </a:outerShdw>
            </a:effectLst>
          </p:grpSpPr>
          <p:sp>
            <p:nvSpPr>
              <p:cNvPr id="3" name="순서도: 수동 입력 2"/>
              <p:cNvSpPr/>
              <p:nvPr/>
            </p:nvSpPr>
            <p:spPr>
              <a:xfrm rot="5400000" flipV="1">
                <a:off x="7398314" y="-765466"/>
                <a:ext cx="720080" cy="2484276"/>
              </a:xfrm>
              <a:prstGeom prst="flowChartManualInp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smtClean="0">
                    <a:solidFill>
                      <a:prstClr val="white"/>
                    </a:solidFill>
                    <a:latin typeface="+mn-ea"/>
                  </a:rPr>
                  <a:t>ㅇㅁㄴㅇㄴㅇ</a:t>
                </a:r>
                <a:endParaRPr lang="ko-KR" altLang="en-US" b="1" dirty="0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43508" y="495300"/>
                <a:ext cx="8856984" cy="6246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srgbClr val="0A4C66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7950" y="110572"/>
            <a:ext cx="4176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자주묻는</a:t>
            </a:r>
            <a:r>
              <a:rPr lang="ko-KR" altLang="en-US" sz="2000" b="1" spc="-10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>
                  <a:outerShdw blurRad="127000" algn="ctr" rotWithShape="0">
                    <a:prstClr val="black">
                      <a:alpha val="72000"/>
                    </a:prstClr>
                  </a:outerShdw>
                </a:effectLst>
                <a:latin typeface="+mn-ea"/>
              </a:rPr>
              <a:t> 질문</a:t>
            </a:r>
            <a:endParaRPr lang="ko-KR" altLang="en-US" sz="2000" b="1" spc="-10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>
                <a:outerShdw blurRad="127000" algn="ctr" rotWithShape="0">
                  <a:prstClr val="black">
                    <a:alpha val="72000"/>
                  </a:prstClr>
                </a:outerShdw>
              </a:effectLst>
              <a:latin typeface="+mn-ea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7529369" y="97770"/>
            <a:ext cx="129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Q&amp;A</a:t>
            </a:r>
            <a:endParaRPr lang="ko-KR" altLang="en-US" sz="2000" b="1" spc="-1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39553" y="764704"/>
            <a:ext cx="504056" cy="48163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5" name="순서도: 대체 처리 44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b="1" spc="-300" dirty="0" smtClean="0">
                  <a:latin typeface="+mn-ea"/>
                </a:rPr>
                <a:t>Q1.</a:t>
              </a:r>
              <a:endParaRPr lang="ko-KR" altLang="en-US" b="1" spc="-300" dirty="0">
                <a:latin typeface="+mn-ea"/>
              </a:endParaRPr>
            </a:p>
          </p:txBody>
        </p:sp>
        <p:sp>
          <p:nvSpPr>
            <p:cNvPr id="46" name="순서도: 병합 45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>
                <a:latin typeface="+mn-ea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87624" y="755412"/>
            <a:ext cx="693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출근부 입력이 안됩니다</a:t>
            </a:r>
            <a:r>
              <a:rPr lang="en-US" altLang="ko-KR" b="1" spc="-300" dirty="0" smtClean="0">
                <a:solidFill>
                  <a:srgbClr val="0E6B90"/>
                </a:solidFill>
                <a:latin typeface="+mn-ea"/>
              </a:rPr>
              <a:t>. </a:t>
            </a:r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어떻게 하나요</a:t>
            </a:r>
            <a:r>
              <a:rPr lang="en-US" altLang="ko-KR" b="1" spc="-300" dirty="0" smtClean="0">
                <a:solidFill>
                  <a:srgbClr val="0E6B90"/>
                </a:solidFill>
                <a:latin typeface="+mn-ea"/>
              </a:rPr>
              <a:t>?</a:t>
            </a:r>
            <a:endParaRPr lang="en-US" altLang="ko-KR" b="1" spc="-300" dirty="0" smtClean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1043608" y="1124744"/>
            <a:ext cx="7004384" cy="775504"/>
            <a:chOff x="971600" y="1586538"/>
            <a:chExt cx="5112568" cy="4733943"/>
          </a:xfrm>
        </p:grpSpPr>
        <p:sp>
          <p:nvSpPr>
            <p:cNvPr id="40" name="순서도: 대체 처리 39"/>
            <p:cNvSpPr/>
            <p:nvPr/>
          </p:nvSpPr>
          <p:spPr>
            <a:xfrm>
              <a:off x="971600" y="1586538"/>
              <a:ext cx="5112568" cy="4733943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300" b="1" spc="-3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41505" y="2258869"/>
              <a:ext cx="4618113" cy="9541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사이버오리엔테이션 이수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시간표등록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업무계획서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작성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승인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), 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안전교육이수보고서를 완료해야 출근부 입력이 가능합니다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.(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참고 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5p)</a:t>
              </a:r>
              <a:endParaRPr lang="en-US" altLang="ko-KR" sz="1600" b="1" spc="-300" dirty="0" smtClean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pSp>
        <p:nvGrpSpPr>
          <p:cNvPr id="24" name="그룹 23"/>
          <p:cNvGrpSpPr/>
          <p:nvPr/>
        </p:nvGrpSpPr>
        <p:grpSpPr>
          <a:xfrm>
            <a:off x="521807" y="2155282"/>
            <a:ext cx="504056" cy="48163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25" name="순서도: 대체 처리 24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b="1" spc="-300" dirty="0" smtClean="0">
                  <a:latin typeface="+mn-ea"/>
                </a:rPr>
                <a:t>Q2.</a:t>
              </a:r>
              <a:endParaRPr lang="ko-KR" altLang="en-US" b="1" spc="-300" dirty="0">
                <a:latin typeface="+mn-ea"/>
              </a:endParaRPr>
            </a:p>
          </p:txBody>
        </p:sp>
        <p:sp>
          <p:nvSpPr>
            <p:cNvPr id="26" name="순서도: 병합 25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>
                <a:latin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69878" y="2145990"/>
            <a:ext cx="693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사이버오리엔테이션 이수가 불가능합니다</a:t>
            </a:r>
            <a:r>
              <a:rPr lang="en-US" altLang="ko-KR" b="1" spc="-300" dirty="0" smtClean="0">
                <a:solidFill>
                  <a:srgbClr val="0E6B90"/>
                </a:solidFill>
                <a:latin typeface="+mn-ea"/>
              </a:rPr>
              <a:t>.</a:t>
            </a:r>
            <a:endParaRPr lang="en-US" altLang="ko-KR" b="1" spc="-300" dirty="0" smtClean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043608" y="2564904"/>
            <a:ext cx="7004384" cy="356590"/>
            <a:chOff x="971600" y="1586536"/>
            <a:chExt cx="5112568" cy="4733945"/>
          </a:xfrm>
        </p:grpSpPr>
        <p:sp>
          <p:nvSpPr>
            <p:cNvPr id="30" name="순서도: 대체 처리 29"/>
            <p:cNvSpPr/>
            <p:nvPr/>
          </p:nvSpPr>
          <p:spPr>
            <a:xfrm>
              <a:off x="971600" y="1586536"/>
              <a:ext cx="5112568" cy="473394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300" b="1" spc="-3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41505" y="2258869"/>
              <a:ext cx="4618113" cy="9541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사이버 오리엔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테이션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이수가 불가능한 학생은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장학팀으로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연락 바랍니다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</a:t>
              </a:r>
              <a:endParaRPr lang="en-US" altLang="ko-KR" sz="1600" b="1" spc="-300" dirty="0" smtClean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521807" y="3091386"/>
            <a:ext cx="504056" cy="48163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33" name="순서도: 대체 처리 32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b="1" spc="-300" dirty="0" smtClean="0">
                  <a:latin typeface="+mn-ea"/>
                </a:rPr>
                <a:t>Q3.</a:t>
              </a:r>
              <a:endParaRPr lang="ko-KR" altLang="en-US" b="1" spc="-300" dirty="0">
                <a:latin typeface="+mn-ea"/>
              </a:endParaRPr>
            </a:p>
          </p:txBody>
        </p:sp>
        <p:sp>
          <p:nvSpPr>
            <p:cNvPr id="34" name="순서도: 병합 33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>
                <a:latin typeface="+mn-ea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69878" y="3082094"/>
            <a:ext cx="693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장학금은 어디로 들어오나요</a:t>
            </a:r>
            <a:r>
              <a:rPr lang="en-US" altLang="ko-KR" b="1" spc="-300" dirty="0" smtClean="0">
                <a:solidFill>
                  <a:srgbClr val="0E6B90"/>
                </a:solidFill>
                <a:latin typeface="+mn-ea"/>
              </a:rPr>
              <a:t>?</a:t>
            </a:r>
            <a:endParaRPr lang="en-US" altLang="ko-KR" b="1" spc="-300" dirty="0" smtClean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1024000" y="3504457"/>
            <a:ext cx="7004384" cy="791651"/>
            <a:chOff x="971600" y="1586536"/>
            <a:chExt cx="5112568" cy="4733945"/>
          </a:xfrm>
        </p:grpSpPr>
        <p:sp>
          <p:nvSpPr>
            <p:cNvPr id="37" name="순서도: 대체 처리 36"/>
            <p:cNvSpPr/>
            <p:nvPr/>
          </p:nvSpPr>
          <p:spPr>
            <a:xfrm>
              <a:off x="971600" y="1586536"/>
              <a:ext cx="5112568" cy="473394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300" b="1" spc="-3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41505" y="2258869"/>
              <a:ext cx="4618113" cy="9541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한국장학재단에 등록된 계좌로 지급됩니다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 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확인 후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유효하지 않거나 변경을 원할 시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장학팀으로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연락바랍니다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</a:t>
              </a:r>
              <a:endParaRPr lang="en-US" altLang="ko-KR" sz="1600" b="1" spc="-300" dirty="0" smtClean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21807" y="4387530"/>
            <a:ext cx="504056" cy="481630"/>
            <a:chOff x="1115616" y="1504528"/>
            <a:chExt cx="720080" cy="916360"/>
          </a:xfrm>
          <a:solidFill>
            <a:srgbClr val="0F749D"/>
          </a:solidFill>
        </p:grpSpPr>
        <p:sp>
          <p:nvSpPr>
            <p:cNvPr id="41" name="순서도: 대체 처리 40"/>
            <p:cNvSpPr/>
            <p:nvPr/>
          </p:nvSpPr>
          <p:spPr>
            <a:xfrm>
              <a:off x="1115616" y="1504528"/>
              <a:ext cx="720080" cy="700336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ko-KR" b="1" spc="-300" dirty="0" smtClean="0">
                  <a:latin typeface="+mn-ea"/>
                </a:rPr>
                <a:t>Q4.</a:t>
              </a:r>
              <a:endParaRPr lang="ko-KR" altLang="en-US" b="1" spc="-300" dirty="0">
                <a:latin typeface="+mn-ea"/>
              </a:endParaRPr>
            </a:p>
          </p:txBody>
        </p:sp>
        <p:sp>
          <p:nvSpPr>
            <p:cNvPr id="42" name="순서도: 병합 41"/>
            <p:cNvSpPr/>
            <p:nvPr/>
          </p:nvSpPr>
          <p:spPr>
            <a:xfrm>
              <a:off x="1331640" y="2132856"/>
              <a:ext cx="288032" cy="288032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>
                <a:latin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169878" y="4378238"/>
            <a:ext cx="693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출근부 </a:t>
            </a:r>
            <a:r>
              <a:rPr lang="ko-KR" altLang="en-US" b="1" spc="-300" dirty="0" err="1" smtClean="0">
                <a:solidFill>
                  <a:srgbClr val="0E6B90"/>
                </a:solidFill>
                <a:latin typeface="+mn-ea"/>
              </a:rPr>
              <a:t>입력기간이</a:t>
            </a:r>
            <a:r>
              <a:rPr lang="ko-KR" altLang="en-US" b="1" spc="-300" dirty="0" smtClean="0">
                <a:solidFill>
                  <a:srgbClr val="0E6B90"/>
                </a:solidFill>
                <a:latin typeface="+mn-ea"/>
              </a:rPr>
              <a:t> 지나 출근부 입력이 불가합니다</a:t>
            </a:r>
            <a:r>
              <a:rPr lang="en-US" altLang="ko-KR" b="1" spc="-300" dirty="0" smtClean="0">
                <a:solidFill>
                  <a:srgbClr val="0E6B90"/>
                </a:solidFill>
                <a:latin typeface="+mn-ea"/>
              </a:rPr>
              <a:t>.</a:t>
            </a:r>
            <a:endParaRPr lang="en-US" altLang="ko-KR" b="1" spc="-300" dirty="0" smtClean="0">
              <a:solidFill>
                <a:srgbClr val="0E6B90"/>
              </a:solidFill>
              <a:latin typeface="+mn-ea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1024000" y="4869597"/>
            <a:ext cx="7004384" cy="1466862"/>
            <a:chOff x="971600" y="1586536"/>
            <a:chExt cx="5112568" cy="4733945"/>
          </a:xfrm>
        </p:grpSpPr>
        <p:sp>
          <p:nvSpPr>
            <p:cNvPr id="49" name="순서도: 대체 처리 48"/>
            <p:cNvSpPr/>
            <p:nvPr/>
          </p:nvSpPr>
          <p:spPr>
            <a:xfrm>
              <a:off x="971600" y="1586536"/>
              <a:ext cx="5112568" cy="473394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>
                <a:buClr>
                  <a:schemeClr val="accent2">
                    <a:lumMod val="75000"/>
                  </a:schemeClr>
                </a:buClr>
                <a:buSzPct val="75000"/>
              </a:pPr>
              <a:endParaRPr lang="en-US" altLang="ko-KR" sz="2300" b="1" spc="-3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41505" y="2258869"/>
              <a:ext cx="4618113" cy="9541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출근부 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미입력시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[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장학팀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홈페이지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-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자료실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]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의 출근부 미입력사유서를 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일 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장으로 작성 및  학생 직접 제출해주시기 바랍니다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</a:t>
              </a:r>
            </a:p>
            <a:p>
              <a:pPr algn="ctr"/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미입력분은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부서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(</a:t>
              </a:r>
              <a:r>
                <a:rPr lang="ko-KR" altLang="en-US" sz="1600" b="1" spc="-300" dirty="0" err="1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근로지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)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의 담당자가 대신 입력 후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서명</a:t>
              </a:r>
              <a:r>
                <a:rPr lang="en-US" altLang="ko-KR" sz="1600" b="1" spc="-300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.</a:t>
              </a:r>
            </a:p>
            <a:p>
              <a:pPr algn="ctr"/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*</a:t>
              </a:r>
              <a:r>
                <a:rPr lang="ko-KR" altLang="en-US" sz="1600" b="1" spc="-300" dirty="0" smtClean="0">
                  <a:solidFill>
                    <a:srgbClr val="FF0000"/>
                  </a:solidFill>
                  <a:latin typeface="+mn-ea"/>
                </a:rPr>
                <a:t>단</a:t>
              </a:r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,  </a:t>
              </a:r>
              <a:r>
                <a:rPr lang="ko-KR" altLang="en-US" sz="1600" b="1" spc="-300" dirty="0" err="1" smtClean="0">
                  <a:solidFill>
                    <a:srgbClr val="FF0000"/>
                  </a:solidFill>
                  <a:latin typeface="+mn-ea"/>
                </a:rPr>
                <a:t>미입력의</a:t>
              </a:r>
              <a:r>
                <a:rPr lang="ko-KR" altLang="en-US" sz="1600" b="1" spc="-300" dirty="0" smtClean="0">
                  <a:solidFill>
                    <a:srgbClr val="FF0000"/>
                  </a:solidFill>
                  <a:latin typeface="+mn-ea"/>
                </a:rPr>
                <a:t> 경우라도 </a:t>
              </a:r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lang="ko-KR" altLang="en-US" sz="1600" b="1" spc="-300" dirty="0" err="1" smtClean="0">
                  <a:solidFill>
                    <a:srgbClr val="FF0000"/>
                  </a:solidFill>
                  <a:latin typeface="+mn-ea"/>
                </a:rPr>
                <a:t>일이내에</a:t>
              </a:r>
              <a:r>
                <a:rPr lang="ko-KR" altLang="en-US" sz="1600" b="1" spc="-300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ko-KR" altLang="en-US" sz="1600" b="1" spc="-300" dirty="0" smtClean="0">
                  <a:solidFill>
                    <a:srgbClr val="FF0000"/>
                  </a:solidFill>
                  <a:latin typeface="+mn-ea"/>
                </a:rPr>
                <a:t>제출</a:t>
              </a:r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.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ko-KR" altLang="en-US" sz="1600" b="1" spc="-300" dirty="0" smtClean="0">
                  <a:solidFill>
                    <a:srgbClr val="FF0000"/>
                  </a:solidFill>
                  <a:latin typeface="+mn-ea"/>
                </a:rPr>
                <a:t>학기당 </a:t>
              </a:r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10</a:t>
              </a:r>
              <a:r>
                <a:rPr lang="ko-KR" altLang="en-US" sz="1600" b="1" spc="-300" dirty="0" smtClean="0">
                  <a:solidFill>
                    <a:srgbClr val="FF0000"/>
                  </a:solidFill>
                  <a:latin typeface="+mn-ea"/>
                </a:rPr>
                <a:t>회에 한해서만 가능함</a:t>
              </a:r>
              <a:r>
                <a:rPr lang="en-US" altLang="ko-KR" sz="1600" b="1" spc="-300" dirty="0" smtClean="0">
                  <a:solidFill>
                    <a:srgbClr val="FF0000"/>
                  </a:solidFill>
                  <a:latin typeface="+mn-ea"/>
                </a:rPr>
                <a:t>.</a:t>
              </a:r>
              <a:endParaRPr lang="en-US" altLang="ko-KR" sz="1600" b="1" spc="-300" dirty="0" smtClean="0">
                <a:solidFill>
                  <a:srgbClr val="FF000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15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96952"/>
            <a:ext cx="9342090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직사각형 3"/>
          <p:cNvSpPr/>
          <p:nvPr/>
        </p:nvSpPr>
        <p:spPr>
          <a:xfrm>
            <a:off x="0" y="2378496"/>
            <a:ext cx="9144000" cy="2346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우수취업장학사업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설명회</a:t>
            </a:r>
            <a:endParaRPr lang="ko-KR" altLang="en-US" dirty="0"/>
          </a:p>
        </p:txBody>
      </p:sp>
      <p:sp>
        <p:nvSpPr>
          <p:cNvPr id="29" name="TextBox 18"/>
          <p:cNvSpPr txBox="1"/>
          <p:nvPr/>
        </p:nvSpPr>
        <p:spPr>
          <a:xfrm>
            <a:off x="584083" y="2420888"/>
            <a:ext cx="7956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8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감사합니다</a:t>
            </a:r>
            <a:r>
              <a:rPr lang="en-US" altLang="ko-KR" sz="4800" b="1" spc="-1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331640" y="3556466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2">
                  <a:lumMod val="75000"/>
                </a:schemeClr>
              </a:buClr>
              <a:buSzPct val="75000"/>
            </a:pPr>
            <a:r>
              <a:rPr lang="ko-KR" altLang="en-US" sz="2400" b="1" spc="-150" dirty="0" smtClean="0">
                <a:ln>
                  <a:solidFill>
                    <a:srgbClr val="0E6B9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기타 문의 사항</a:t>
            </a:r>
            <a:endParaRPr lang="en-US" altLang="ko-KR" sz="2400" b="1" spc="-150" dirty="0" smtClean="0">
              <a:ln>
                <a:solidFill>
                  <a:srgbClr val="0E6B90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buClr>
                <a:schemeClr val="accent2">
                  <a:lumMod val="75000"/>
                </a:schemeClr>
              </a:buClr>
              <a:buSzPct val="75000"/>
            </a:pPr>
            <a:r>
              <a:rPr lang="ko-KR" altLang="en-US" sz="2400" b="1" spc="-150" dirty="0" smtClean="0">
                <a:ln>
                  <a:solidFill>
                    <a:srgbClr val="0E6B9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한국장학재단 </a:t>
            </a:r>
            <a:r>
              <a:rPr lang="ko-KR" altLang="en-US" sz="2400" b="1" spc="-150" dirty="0" err="1" smtClean="0">
                <a:ln>
                  <a:solidFill>
                    <a:srgbClr val="0E6B9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콜센터</a:t>
            </a:r>
            <a:r>
              <a:rPr lang="ko-KR" altLang="en-US" sz="2400" b="1" spc="-150" dirty="0" smtClean="0">
                <a:ln>
                  <a:solidFill>
                    <a:srgbClr val="0E6B9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400" b="1" spc="-150" dirty="0" smtClean="0">
                <a:ln>
                  <a:solidFill>
                    <a:srgbClr val="0E6B9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1599-2290</a:t>
            </a:r>
            <a:endParaRPr lang="en-US" altLang="ko-KR" sz="2400" b="1" spc="-150" dirty="0">
              <a:ln>
                <a:solidFill>
                  <a:srgbClr val="0E6B90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6" name="Picture 3" descr="C:\Users\p_wowns\Desktop\colorcop (1)\기본형 시그니처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6742"/>
            <a:ext cx="2030361" cy="5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781FD-F48D-4723-8965-D920426B4974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68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>
            <a:lumMod val="60000"/>
            <a:lumOff val="40000"/>
          </a:schemeClr>
        </a:solidFill>
        <a:ln w="28575">
          <a:noFill/>
          <a:prstDash val="solid"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dirty="0" smtClean="0">
            <a:solidFill>
              <a:schemeClr val="bg1"/>
            </a:solidFill>
            <a:latin typeface="한컴 윤체 L" panose="02020603020101020101" pitchFamily="18" charset="-127"/>
            <a:ea typeface="한컴 윤체 L" panose="02020603020101020101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sz="1400" dirty="0">
            <a:solidFill>
              <a:schemeClr val="bg2">
                <a:lumMod val="50000"/>
              </a:schemeClr>
            </a:solidFill>
            <a:latin typeface="HY견고딕" panose="02030600000101010101" pitchFamily="18" charset="-127"/>
            <a:ea typeface="HY견고딕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20221</TotalTime>
  <Words>1923</Words>
  <Application>Microsoft Office PowerPoint</Application>
  <PresentationFormat>화면 슬라이드 쇼(4:3)</PresentationFormat>
  <Paragraphs>657</Paragraphs>
  <Slides>42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1" baseType="lpstr">
      <vt:lpstr>한컴 윤고딕 230</vt:lpstr>
      <vt:lpstr>한컴 윤고딕 250</vt:lpstr>
      <vt:lpstr>한컴 윤고딕 240</vt:lpstr>
      <vt:lpstr>나눔스퀘어 Bold</vt:lpstr>
      <vt:lpstr>맑은 고딕</vt:lpstr>
      <vt:lpstr>한컴 윤체 L</vt:lpstr>
      <vt:lpstr>Wingdings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HNU</cp:lastModifiedBy>
  <cp:revision>654</cp:revision>
  <cp:lastPrinted>2017-02-23T06:55:54Z</cp:lastPrinted>
  <dcterms:created xsi:type="dcterms:W3CDTF">2012-12-01T20:04:07Z</dcterms:created>
  <dcterms:modified xsi:type="dcterms:W3CDTF">2020-02-27T04:48:05Z</dcterms:modified>
</cp:coreProperties>
</file>