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8" r:id="rId2"/>
    <p:sldId id="384" r:id="rId3"/>
    <p:sldId id="343" r:id="rId4"/>
    <p:sldId id="295" r:id="rId5"/>
    <p:sldId id="370" r:id="rId6"/>
    <p:sldId id="380" r:id="rId7"/>
    <p:sldId id="296" r:id="rId8"/>
    <p:sldId id="382" r:id="rId9"/>
    <p:sldId id="350" r:id="rId10"/>
    <p:sldId id="373" r:id="rId11"/>
    <p:sldId id="383" r:id="rId12"/>
    <p:sldId id="393" r:id="rId13"/>
    <p:sldId id="374" r:id="rId14"/>
    <p:sldId id="375" r:id="rId15"/>
    <p:sldId id="376" r:id="rId16"/>
    <p:sldId id="377" r:id="rId17"/>
    <p:sldId id="378" r:id="rId18"/>
    <p:sldId id="379" r:id="rId19"/>
    <p:sldId id="394" r:id="rId20"/>
    <p:sldId id="390" r:id="rId21"/>
    <p:sldId id="386" r:id="rId22"/>
    <p:sldId id="387" r:id="rId23"/>
    <p:sldId id="371" r:id="rId24"/>
    <p:sldId id="353" r:id="rId25"/>
    <p:sldId id="316" r:id="rId26"/>
    <p:sldId id="335" r:id="rId27"/>
    <p:sldId id="263" r:id="rId28"/>
    <p:sldId id="365" r:id="rId29"/>
  </p:sldIdLst>
  <p:sldSz cx="6858000" cy="9144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0">
          <p15:clr>
            <a:srgbClr val="A4A3A4"/>
          </p15:clr>
        </p15:guide>
        <p15:guide id="2" orient="horz" pos="5541">
          <p15:clr>
            <a:srgbClr val="A4A3A4"/>
          </p15:clr>
        </p15:guide>
        <p15:guide id="3" pos="153">
          <p15:clr>
            <a:srgbClr val="A4A3A4"/>
          </p15:clr>
        </p15:guide>
        <p15:guide id="4" pos="40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68FF"/>
    <a:srgbClr val="4FD1FF"/>
    <a:srgbClr val="0066FF"/>
    <a:srgbClr val="FF4343"/>
    <a:srgbClr val="E0592D"/>
    <a:srgbClr val="FF5757"/>
    <a:srgbClr val="00B0F0"/>
    <a:srgbClr val="E7802D"/>
    <a:srgbClr val="97D7FF"/>
    <a:srgbClr val="2DB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0" autoAdjust="0"/>
  </p:normalViewPr>
  <p:slideViewPr>
    <p:cSldViewPr>
      <p:cViewPr varScale="1">
        <p:scale>
          <a:sx n="75" d="100"/>
          <a:sy n="75" d="100"/>
        </p:scale>
        <p:origin x="3066" y="66"/>
      </p:cViewPr>
      <p:guideLst>
        <p:guide orient="horz" pos="280"/>
        <p:guide orient="horz" pos="5541"/>
        <p:guide pos="153"/>
        <p:guide pos="4091"/>
      </p:guideLst>
    </p:cSldViewPr>
  </p:slideViewPr>
  <p:outlineViewPr>
    <p:cViewPr>
      <p:scale>
        <a:sx n="33" d="100"/>
        <a:sy n="33" d="100"/>
      </p:scale>
      <p:origin x="0" y="-47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580" cy="492779"/>
          </a:xfrm>
          <a:prstGeom prst="rect">
            <a:avLst/>
          </a:prstGeom>
        </p:spPr>
        <p:txBody>
          <a:bodyPr vert="horz" lIns="87541" tIns="43770" rIns="87541" bIns="4377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679" y="2"/>
            <a:ext cx="2918579" cy="492779"/>
          </a:xfrm>
          <a:prstGeom prst="rect">
            <a:avLst/>
          </a:prstGeom>
        </p:spPr>
        <p:txBody>
          <a:bodyPr vert="horz" lIns="87541" tIns="43770" rIns="87541" bIns="43770" rtlCol="0"/>
          <a:lstStyle>
            <a:lvl1pPr algn="r">
              <a:defRPr sz="1200"/>
            </a:lvl1pPr>
          </a:lstStyle>
          <a:p>
            <a:fld id="{1870089A-54AE-445B-A47D-18825570C07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2004"/>
            <a:ext cx="2918580" cy="492779"/>
          </a:xfrm>
          <a:prstGeom prst="rect">
            <a:avLst/>
          </a:prstGeom>
        </p:spPr>
        <p:txBody>
          <a:bodyPr vert="horz" lIns="87541" tIns="43770" rIns="87541" bIns="4377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679" y="9372004"/>
            <a:ext cx="2918579" cy="492779"/>
          </a:xfrm>
          <a:prstGeom prst="rect">
            <a:avLst/>
          </a:prstGeom>
        </p:spPr>
        <p:txBody>
          <a:bodyPr vert="horz" lIns="87541" tIns="43770" rIns="87541" bIns="43770" rtlCol="0" anchor="b"/>
          <a:lstStyle>
            <a:lvl1pPr algn="r">
              <a:defRPr sz="1200"/>
            </a:lvl1pPr>
          </a:lstStyle>
          <a:p>
            <a:fld id="{78E790A6-7865-4ECC-9BA4-1DF8BE438C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418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18831" cy="493315"/>
          </a:xfrm>
          <a:prstGeom prst="rect">
            <a:avLst/>
          </a:prstGeom>
        </p:spPr>
        <p:txBody>
          <a:bodyPr vert="horz" lIns="90754" tIns="45376" rIns="90754" bIns="4537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7" y="3"/>
            <a:ext cx="2918831" cy="493315"/>
          </a:xfrm>
          <a:prstGeom prst="rect">
            <a:avLst/>
          </a:prstGeom>
        </p:spPr>
        <p:txBody>
          <a:bodyPr vert="horz" lIns="90754" tIns="45376" rIns="90754" bIns="45376" rtlCol="0"/>
          <a:lstStyle>
            <a:lvl1pPr algn="r">
              <a:defRPr sz="1200"/>
            </a:lvl1pPr>
          </a:lstStyle>
          <a:p>
            <a:fld id="{1A03776D-9240-423E-BC63-EDD8438FDE9C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741363"/>
            <a:ext cx="277336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6" rIns="90754" bIns="4537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0"/>
          </a:xfrm>
          <a:prstGeom prst="rect">
            <a:avLst/>
          </a:prstGeom>
        </p:spPr>
        <p:txBody>
          <a:bodyPr vert="horz" lIns="90754" tIns="45376" rIns="90754" bIns="4537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371286"/>
            <a:ext cx="2918831" cy="493315"/>
          </a:xfrm>
          <a:prstGeom prst="rect">
            <a:avLst/>
          </a:prstGeom>
        </p:spPr>
        <p:txBody>
          <a:bodyPr vert="horz" lIns="90754" tIns="45376" rIns="90754" bIns="4537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7" y="9371286"/>
            <a:ext cx="2918831" cy="493315"/>
          </a:xfrm>
          <a:prstGeom prst="rect">
            <a:avLst/>
          </a:prstGeom>
        </p:spPr>
        <p:txBody>
          <a:bodyPr vert="horz" lIns="90754" tIns="45376" rIns="90754" bIns="45376" rtlCol="0" anchor="b"/>
          <a:lstStyle>
            <a:lvl1pPr algn="r">
              <a:defRPr sz="1200"/>
            </a:lvl1pPr>
          </a:lstStyle>
          <a:p>
            <a:fld id="{2233E9DE-A194-4B8B-A634-0181833894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792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3E9DE-A194-4B8B-A634-0181833894D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5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3E9DE-A194-4B8B-A634-0181833894D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888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3E9DE-A194-4B8B-A634-0181833894D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444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3E9DE-A194-4B8B-A634-0181833894D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062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3E9DE-A194-4B8B-A634-0181833894D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92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3E9DE-A194-4B8B-A634-0181833894D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54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Untitled-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제목 1"/>
          <p:cNvSpPr>
            <a:spLocks noGrp="1"/>
          </p:cNvSpPr>
          <p:nvPr>
            <p:ph type="ctrTitle" hasCustomPrompt="1"/>
          </p:nvPr>
        </p:nvSpPr>
        <p:spPr>
          <a:xfrm>
            <a:off x="26623" y="2632599"/>
            <a:ext cx="6481763" cy="738664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altLang="ko-KR" dirty="0" smtClean="0"/>
              <a:t>Presentation title</a:t>
            </a:r>
            <a:endParaRPr lang="ko-KR" altLang="en-US" dirty="0"/>
          </a:p>
        </p:txBody>
      </p:sp>
      <p:sp>
        <p:nvSpPr>
          <p:cNvPr id="4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26623" y="3627345"/>
            <a:ext cx="6481763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800" kern="120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Subtitle title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0" hasCustomPrompt="1"/>
          </p:nvPr>
        </p:nvSpPr>
        <p:spPr>
          <a:xfrm>
            <a:off x="57151" y="4188886"/>
            <a:ext cx="6472238" cy="863169"/>
          </a:xfrm>
          <a:prstGeom prst="rect">
            <a:avLst/>
          </a:prstGeom>
        </p:spPr>
        <p:txBody>
          <a:bodyPr/>
          <a:lstStyle>
            <a:lvl1pPr algn="r" eaLnBrk="1" hangingPunct="1">
              <a:buNone/>
              <a:defRPr sz="3200">
                <a:latin typeface="Tahoma" pitchFamily="34" charset="0"/>
                <a:cs typeface="Tahoma" pitchFamily="34" charset="0"/>
              </a:defRPr>
            </a:lvl1pPr>
          </a:lstStyle>
          <a:p>
            <a:pPr algn="r" eaLnBrk="1" hangingPunct="1"/>
            <a:r>
              <a:rPr kumimoji="0" lang="en-US" altLang="ko-KR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Quality is never an accident; it is always the result of intelligent effort</a:t>
            </a:r>
          </a:p>
          <a:p>
            <a:pPr algn="r" eaLnBrk="1" hangingPunct="1"/>
            <a:r>
              <a:rPr kumimoji="0" lang="en-US" altLang="ko-KR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Whatever you do, do cautiously, and look to the end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Untitled-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제목 1"/>
          <p:cNvSpPr>
            <a:spLocks noGrp="1"/>
          </p:cNvSpPr>
          <p:nvPr>
            <p:ph type="title" hasCustomPrompt="1"/>
          </p:nvPr>
        </p:nvSpPr>
        <p:spPr>
          <a:xfrm>
            <a:off x="371047" y="4218353"/>
            <a:ext cx="6481763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altLang="ko-KR" dirty="0" smtClean="0"/>
              <a:t>01. Contents title</a:t>
            </a:r>
            <a:endParaRPr lang="ko-KR" altLang="en-US" dirty="0"/>
          </a:p>
        </p:txBody>
      </p:sp>
      <p:sp>
        <p:nvSpPr>
          <p:cNvPr id="4" name="텍스트 개체 틀 9"/>
          <p:cNvSpPr>
            <a:spLocks noGrp="1"/>
          </p:cNvSpPr>
          <p:nvPr>
            <p:ph type="body" sz="quarter" idx="11" hasCustomPrompt="1"/>
          </p:nvPr>
        </p:nvSpPr>
        <p:spPr>
          <a:xfrm>
            <a:off x="371047" y="4841066"/>
            <a:ext cx="6481763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02. Contents title</a:t>
            </a:r>
            <a:endParaRPr lang="ko-KR" altLang="en-US" dirty="0" smtClean="0"/>
          </a:p>
        </p:txBody>
      </p:sp>
      <p:sp>
        <p:nvSpPr>
          <p:cNvPr id="5" name="텍스트 개체 틀 9"/>
          <p:cNvSpPr>
            <a:spLocks noGrp="1"/>
          </p:cNvSpPr>
          <p:nvPr>
            <p:ph type="body" sz="quarter" idx="12" hasCustomPrompt="1"/>
          </p:nvPr>
        </p:nvSpPr>
        <p:spPr>
          <a:xfrm>
            <a:off x="371047" y="5463780"/>
            <a:ext cx="6481763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03. Contents title</a:t>
            </a:r>
            <a:endParaRPr lang="ko-KR" altLang="en-US" dirty="0" smtClean="0"/>
          </a:p>
        </p:txBody>
      </p:sp>
      <p:sp>
        <p:nvSpPr>
          <p:cNvPr id="6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371047" y="6086493"/>
            <a:ext cx="6481763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04. Contents title</a:t>
            </a:r>
            <a:endParaRPr lang="ko-KR" altLang="en-US" dirty="0" smtClean="0"/>
          </a:p>
        </p:txBody>
      </p:sp>
      <p:sp>
        <p:nvSpPr>
          <p:cNvPr id="7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371047" y="6709206"/>
            <a:ext cx="6481763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05. Contents title</a:t>
            </a:r>
            <a:endParaRPr lang="ko-KR" altLang="en-US" dirty="0" smtClean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5" hasCustomPrompt="1"/>
          </p:nvPr>
        </p:nvSpPr>
        <p:spPr>
          <a:xfrm>
            <a:off x="282940" y="2543078"/>
            <a:ext cx="6472238" cy="7048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ko-KR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303610" y="3272368"/>
            <a:ext cx="6461522" cy="75353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Quality is never an accident; </a:t>
            </a:r>
          </a:p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it is always the result of intelligent effort.</a:t>
            </a:r>
            <a:endParaRPr kumimoji="0" lang="en-US" altLang="ko-KR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Untitled-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 hasCustomPrompt="1"/>
          </p:nvPr>
        </p:nvSpPr>
        <p:spPr>
          <a:xfrm>
            <a:off x="242889" y="456848"/>
            <a:ext cx="6426994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400" b="1" kern="120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altLang="ko-KR" dirty="0" smtClean="0"/>
              <a:t>Slide Main title</a:t>
            </a:r>
            <a:endParaRPr lang="ko-KR" altLang="en-US" dirty="0"/>
          </a:p>
        </p:txBody>
      </p:sp>
      <p:sp>
        <p:nvSpPr>
          <p:cNvPr id="5" name="텍스트 개체 틀 10"/>
          <p:cNvSpPr>
            <a:spLocks noGrp="1"/>
          </p:cNvSpPr>
          <p:nvPr>
            <p:ph type="body" sz="quarter" idx="13" hasCustomPrompt="1"/>
          </p:nvPr>
        </p:nvSpPr>
        <p:spPr>
          <a:xfrm>
            <a:off x="242889" y="1035492"/>
            <a:ext cx="6426994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77800" marR="0" indent="-1778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ko-KR" altLang="en-US" sz="1800" b="0" kern="120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Slide Sub title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4" hasCustomPrompt="1"/>
          </p:nvPr>
        </p:nvSpPr>
        <p:spPr>
          <a:xfrm>
            <a:off x="300038" y="1352552"/>
            <a:ext cx="6369844" cy="48048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Quality is never an accident; it is always the result of intelligent effort.</a:t>
            </a:r>
            <a:endParaRPr kumimoji="0" lang="en-US" altLang="ko-KR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Untitled-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 flipV="1">
            <a:off x="0" y="0"/>
            <a:ext cx="6858000" cy="9144000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ctrTitle" hasCustomPrompt="1"/>
          </p:nvPr>
        </p:nvSpPr>
        <p:spPr>
          <a:xfrm>
            <a:off x="188120" y="4051997"/>
            <a:ext cx="6481763" cy="615553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r>
              <a:rPr lang="en-US" altLang="ko-KR" dirty="0" smtClean="0"/>
              <a:t>Thank you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3d.acastar.co.kr/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899590"/>
            <a:ext cx="5791702" cy="417612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8549" y="8596828"/>
            <a:ext cx="6876835" cy="583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" r="6497"/>
          <a:stretch/>
        </p:blipFill>
        <p:spPr>
          <a:xfrm>
            <a:off x="72008" y="8604448"/>
            <a:ext cx="2276872" cy="4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6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650" y="377"/>
            <a:ext cx="2639350" cy="9143245"/>
          </a:xfrm>
          <a:prstGeom prst="rect">
            <a:avLst/>
          </a:prstGeom>
        </p:spPr>
      </p:pic>
      <p:sp>
        <p:nvSpPr>
          <p:cNvPr id="14" name="텍스트 개체 틀 20"/>
          <p:cNvSpPr>
            <a:spLocks noGrp="1"/>
          </p:cNvSpPr>
          <p:nvPr>
            <p:ph type="body" sz="quarter" idx="15"/>
          </p:nvPr>
        </p:nvSpPr>
        <p:spPr>
          <a:xfrm>
            <a:off x="4581128" y="38100"/>
            <a:ext cx="1914394" cy="432048"/>
          </a:xfrm>
        </p:spPr>
        <p:txBody>
          <a:bodyPr anchor="b"/>
          <a:lstStyle/>
          <a:p>
            <a:pPr lvl="0" algn="ctr"/>
            <a:r>
              <a:rPr lang="en-US" altLang="ko-KR" sz="2800" i="1" dirty="0">
                <a:solidFill>
                  <a:schemeClr val="bg1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contents</a:t>
            </a:r>
          </a:p>
        </p:txBody>
      </p:sp>
      <p:sp>
        <p:nvSpPr>
          <p:cNvPr id="13" name="텍스트 개체 틀 19"/>
          <p:cNvSpPr>
            <a:spLocks noGrp="1"/>
          </p:cNvSpPr>
          <p:nvPr>
            <p:ph type="body" sz="quarter" idx="14"/>
          </p:nvPr>
        </p:nvSpPr>
        <p:spPr>
          <a:xfrm>
            <a:off x="245923" y="6372200"/>
            <a:ext cx="6481763" cy="307777"/>
          </a:xfrm>
        </p:spPr>
        <p:txBody>
          <a:bodyPr/>
          <a:lstStyle/>
          <a:p>
            <a:pPr lvl="0">
              <a:defRPr/>
            </a:pPr>
            <a:r>
              <a:rPr lang="en-US" altLang="ko-KR" b="1" dirty="0" smtClean="0">
                <a:solidFill>
                  <a:srgbClr val="0468FF"/>
                </a:solidFill>
              </a:rPr>
              <a:t>[</a:t>
            </a:r>
            <a:r>
              <a:rPr lang="ko-KR" altLang="en-US" b="1" dirty="0" smtClean="0">
                <a:solidFill>
                  <a:srgbClr val="0468FF"/>
                </a:solidFill>
              </a:rPr>
              <a:t>알아두기</a:t>
            </a:r>
            <a:r>
              <a:rPr lang="en-US" altLang="ko-KR" b="1" dirty="0" smtClean="0">
                <a:solidFill>
                  <a:srgbClr val="0468FF"/>
                </a:solidFill>
              </a:rPr>
              <a:t>]</a:t>
            </a:r>
            <a:endParaRPr lang="en-US" altLang="ko-KR" b="1" dirty="0">
              <a:solidFill>
                <a:srgbClr val="0468FF"/>
              </a:solidFill>
            </a:endParaRPr>
          </a:p>
        </p:txBody>
      </p:sp>
      <p:sp>
        <p:nvSpPr>
          <p:cNvPr id="17" name="제목 8"/>
          <p:cNvSpPr txBox="1">
            <a:spLocks/>
          </p:cNvSpPr>
          <p:nvPr/>
        </p:nvSpPr>
        <p:spPr>
          <a:xfrm>
            <a:off x="259605" y="6858456"/>
            <a:ext cx="6481763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ko-KR" altLang="en-US" sz="1600" b="1" dirty="0">
                <a:solidFill>
                  <a:srgbClr val="0468FF"/>
                </a:solidFill>
              </a:rPr>
              <a:t>용어정리</a:t>
            </a:r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5"/>
          </p:nvPr>
        </p:nvSpPr>
        <p:spPr>
          <a:xfrm>
            <a:off x="47310" y="1526270"/>
            <a:ext cx="6472238" cy="704849"/>
          </a:xfrm>
        </p:spPr>
        <p:txBody>
          <a:bodyPr anchor="b"/>
          <a:lstStyle/>
          <a:p>
            <a:pPr lvl="0"/>
            <a:r>
              <a:rPr lang="en-US" altLang="ko-KR" sz="2800" spc="-100" dirty="0">
                <a:solidFill>
                  <a:srgbClr val="0468FF"/>
                </a:solidFill>
                <a:ea typeface="Tahoma" pitchFamily="34" charset="0"/>
              </a:rPr>
              <a:t>3D</a:t>
            </a:r>
            <a:r>
              <a:rPr lang="ko-KR" altLang="en-US" sz="2800" spc="-100" dirty="0">
                <a:solidFill>
                  <a:srgbClr val="0468FF"/>
                </a:solidFill>
                <a:ea typeface="Tahoma" pitchFamily="34" charset="0"/>
              </a:rPr>
              <a:t>프린팅 </a:t>
            </a:r>
            <a:r>
              <a:rPr lang="ko-KR" altLang="en-US" sz="2800" spc="-100" dirty="0" smtClean="0">
                <a:solidFill>
                  <a:srgbClr val="0468FF"/>
                </a:solidFill>
                <a:ea typeface="Tahoma" pitchFamily="34" charset="0"/>
              </a:rPr>
              <a:t>작업환경 쾌적하게  </a:t>
            </a:r>
            <a:r>
              <a:rPr lang="ko-KR" altLang="en-US" sz="2800" spc="-100" dirty="0">
                <a:solidFill>
                  <a:srgbClr val="0468FF"/>
                </a:solidFill>
                <a:ea typeface="Tahoma" pitchFamily="34" charset="0"/>
              </a:rPr>
              <a:t>이용하기</a:t>
            </a:r>
            <a:endParaRPr lang="en-US" altLang="ko-KR" sz="2800" spc="-100" dirty="0">
              <a:solidFill>
                <a:srgbClr val="0468FF"/>
              </a:solidFill>
              <a:ea typeface="Tahoma" pitchFamily="34" charset="0"/>
            </a:endParaRPr>
          </a:p>
        </p:txBody>
      </p:sp>
      <p:sp>
        <p:nvSpPr>
          <p:cNvPr id="18" name="제목 8"/>
          <p:cNvSpPr txBox="1">
            <a:spLocks/>
          </p:cNvSpPr>
          <p:nvPr/>
        </p:nvSpPr>
        <p:spPr>
          <a:xfrm>
            <a:off x="259605" y="7182820"/>
            <a:ext cx="6481763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ko-KR" altLang="en-US" sz="1600" b="1" dirty="0" smtClean="0">
                <a:solidFill>
                  <a:srgbClr val="0468FF"/>
                </a:solidFill>
              </a:rPr>
              <a:t>소재 용어정리</a:t>
            </a:r>
            <a:endParaRPr lang="ko-KR" altLang="en-US" sz="1600" b="1" dirty="0">
              <a:solidFill>
                <a:srgbClr val="0468FF"/>
              </a:solidFill>
            </a:endParaRPr>
          </a:p>
        </p:txBody>
      </p:sp>
      <p:sp>
        <p:nvSpPr>
          <p:cNvPr id="20" name="제목 8"/>
          <p:cNvSpPr txBox="1">
            <a:spLocks/>
          </p:cNvSpPr>
          <p:nvPr/>
        </p:nvSpPr>
        <p:spPr>
          <a:xfrm>
            <a:off x="217042" y="2627784"/>
            <a:ext cx="6481763" cy="320087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342900" indent="-342900">
              <a:buAutoNum type="arabicPeriod"/>
              <a:defRPr/>
            </a:pPr>
            <a:r>
              <a:rPr lang="ko-KR" altLang="en-US" sz="1600" b="1" dirty="0" smtClean="0"/>
              <a:t>이용 안내서 개요</a:t>
            </a:r>
            <a:endParaRPr lang="en-US" altLang="ko-KR" sz="1600" b="1" dirty="0" smtClean="0"/>
          </a:p>
          <a:p>
            <a:pPr marL="342900" indent="-342900">
              <a:buAutoNum type="arabicPeriod"/>
              <a:defRPr/>
            </a:pP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3D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프린팅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잘 활용하기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국내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실내공기질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관리 현황 보기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3D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프린팅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작업환경 쾌적하게 이용하기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3D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프린터 안전관리 수칙 알아보기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3D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프린팅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작업환경 관리방법 알아보기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3D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프린팅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산업현장 안전교육 사례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1" y="0"/>
            <a:ext cx="6839809" cy="9144000"/>
          </a:xfrm>
          <a:prstGeom prst="rect">
            <a:avLst/>
          </a:prstGeom>
        </p:spPr>
      </p:pic>
      <p:sp>
        <p:nvSpPr>
          <p:cNvPr id="4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692696" y="3278781"/>
            <a:ext cx="5688632" cy="2846933"/>
          </a:xfrm>
          <a:solidFill>
            <a:schemeClr val="bg1">
              <a:alpha val="17000"/>
            </a:schemeClr>
          </a:solidFill>
          <a:effectLst>
            <a:softEdge rad="63500"/>
          </a:effectLst>
        </p:spPr>
        <p:txBody>
          <a:bodyPr/>
          <a:lstStyle/>
          <a:p>
            <a:pPr lvl="0" indent="180000" algn="just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1300" dirty="0">
                <a:latin typeface="HY엽서L" panose="02030600000101010101" pitchFamily="18" charset="-127"/>
                <a:ea typeface="HY엽서L" panose="02030600000101010101" pitchFamily="18" charset="-127"/>
              </a:rPr>
              <a:t>본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안내서는 학교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연구실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공공시설 및 다중이용시설 등에서 사용되고 있는 </a:t>
            </a:r>
            <a:r>
              <a:rPr lang="ko-KR" altLang="en-US" sz="1300" dirty="0" err="1" smtClean="0">
                <a:latin typeface="HY엽서L" panose="02030600000101010101" pitchFamily="18" charset="-127"/>
                <a:ea typeface="HY엽서L" panose="02030600000101010101" pitchFamily="18" charset="-127"/>
              </a:rPr>
              <a:t>재료압출</a:t>
            </a:r>
            <a:r>
              <a:rPr lang="en-US" altLang="ko-KR" sz="1300" baseline="300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1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방식 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FFF(Fused Filament Fabrication)</a:t>
            </a:r>
            <a:r>
              <a:rPr lang="en-US" altLang="ko-KR" sz="1300" baseline="300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2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</a:t>
            </a:r>
            <a:r>
              <a:rPr lang="en-US" altLang="ko-KR" sz="1300" dirty="0">
                <a:latin typeface="HY엽서L" panose="02030600000101010101" pitchFamily="18" charset="-127"/>
                <a:ea typeface="HY엽서L" panose="02030600000101010101" pitchFamily="18" charset="-127"/>
              </a:rPr>
              <a:t>3D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프린터의 안전한 사용을 위한 안내서입니다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실내작업공간에서 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3D</a:t>
            </a:r>
            <a:r>
              <a:rPr lang="ko-KR" altLang="en-US" sz="1300" dirty="0">
                <a:latin typeface="HY엽서L" panose="02030600000101010101" pitchFamily="18" charset="-127"/>
                <a:ea typeface="HY엽서L" panose="02030600000101010101" pitchFamily="18" charset="-127"/>
              </a:rPr>
              <a:t>프린팅 작업환경을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쾌적하고 안전하게 </a:t>
            </a:r>
            <a:r>
              <a:rPr lang="ko-KR" altLang="en-US" sz="1300" dirty="0">
                <a:latin typeface="HY엽서L" panose="02030600000101010101" pitchFamily="18" charset="-127"/>
                <a:ea typeface="HY엽서L" panose="02030600000101010101" pitchFamily="18" charset="-127"/>
              </a:rPr>
              <a:t>유지하기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위하여 학교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연구실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공공시설 등에 종사하는 선생님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연구자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3D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프린팅 기관운영 실무자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등을 대상으로 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3D</a:t>
            </a:r>
            <a:r>
              <a:rPr lang="ko-KR" altLang="en-US" sz="1300" dirty="0">
                <a:latin typeface="HY엽서L" panose="02030600000101010101" pitchFamily="18" charset="-127"/>
                <a:ea typeface="HY엽서L" panose="02030600000101010101" pitchFamily="18" charset="-127"/>
              </a:rPr>
              <a:t>프린팅 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작업공간 관리방안에 대하여 설명하고 있습니다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endParaRPr lang="en-US" altLang="ko-KR" sz="1300" dirty="0"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lvl="0" indent="180000" algn="just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본 가이드라인은 </a:t>
            </a:r>
            <a:r>
              <a:rPr lang="ko-KR" altLang="en-US" sz="1300" dirty="0" err="1" smtClean="0">
                <a:latin typeface="HY엽서L" panose="02030600000101010101" pitchFamily="18" charset="-127"/>
                <a:ea typeface="HY엽서L" panose="02030600000101010101" pitchFamily="18" charset="-127"/>
              </a:rPr>
              <a:t>적층제조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(AM, Additive Manufacturing)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국제표준에서 정의하</a:t>
            </a:r>
            <a:r>
              <a:rPr lang="ko-KR" altLang="en-US" sz="1300" dirty="0">
                <a:latin typeface="HY엽서L" panose="02030600000101010101" pitchFamily="18" charset="-127"/>
                <a:ea typeface="HY엽서L" panose="02030600000101010101" pitchFamily="18" charset="-127"/>
              </a:rPr>
              <a:t>고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있는 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3D</a:t>
            </a:r>
            <a:r>
              <a:rPr lang="ko-KR" altLang="en-US" sz="1300" dirty="0" err="1" smtClean="0">
                <a:latin typeface="HY엽서L" panose="02030600000101010101" pitchFamily="18" charset="-127"/>
                <a:ea typeface="HY엽서L" panose="02030600000101010101" pitchFamily="18" charset="-127"/>
              </a:rPr>
              <a:t>프린팅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 </a:t>
            </a:r>
            <a:r>
              <a:rPr lang="en-US" altLang="ko-KR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7</a:t>
            </a:r>
            <a:r>
              <a:rPr lang="ko-KR" altLang="en-US" sz="13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개방식 중 국내에 </a:t>
            </a:r>
            <a:r>
              <a:rPr lang="ko-KR" altLang="en-US" sz="1300" dirty="0" smtClean="0">
                <a:ea typeface="HY엽서L" panose="02030600000101010101" pitchFamily="18" charset="-127"/>
              </a:rPr>
              <a:t>가장 많이 보급된 재료압출 방식 중심으로 작성되었습니다</a:t>
            </a:r>
            <a:r>
              <a:rPr lang="en-US" altLang="ko-KR" sz="1300" dirty="0" smtClean="0">
                <a:ea typeface="HY엽서L" panose="02030600000101010101" pitchFamily="18" charset="-127"/>
              </a:rPr>
              <a:t>. </a:t>
            </a:r>
          </a:p>
          <a:p>
            <a:pPr lvl="0" indent="180000" algn="just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1300" dirty="0" smtClean="0">
                <a:ea typeface="HY엽서L" panose="02030600000101010101" pitchFamily="18" charset="-127"/>
              </a:rPr>
              <a:t>따라서</a:t>
            </a:r>
            <a:r>
              <a:rPr lang="en-US" altLang="ko-KR" sz="1300" dirty="0" smtClean="0">
                <a:ea typeface="HY엽서L" panose="02030600000101010101" pitchFamily="18" charset="-127"/>
              </a:rPr>
              <a:t>, </a:t>
            </a:r>
            <a:r>
              <a:rPr lang="ko-KR" altLang="en-US" sz="1300" dirty="0" smtClean="0">
                <a:ea typeface="HY엽서L" panose="02030600000101010101" pitchFamily="18" charset="-127"/>
              </a:rPr>
              <a:t>향후 재료압출방식 외 다른 </a:t>
            </a:r>
            <a:r>
              <a:rPr lang="en-US" altLang="ko-KR" sz="1300" dirty="0" smtClean="0">
                <a:ea typeface="HY엽서L" panose="02030600000101010101" pitchFamily="18" charset="-127"/>
              </a:rPr>
              <a:t>3D</a:t>
            </a:r>
            <a:r>
              <a:rPr lang="ko-KR" altLang="en-US" sz="1300" dirty="0" err="1" smtClean="0">
                <a:ea typeface="HY엽서L" panose="02030600000101010101" pitchFamily="18" charset="-127"/>
              </a:rPr>
              <a:t>프린팅</a:t>
            </a:r>
            <a:r>
              <a:rPr lang="ko-KR" altLang="en-US" sz="1300" dirty="0" smtClean="0">
                <a:ea typeface="HY엽서L" panose="02030600000101010101" pitchFamily="18" charset="-127"/>
              </a:rPr>
              <a:t> 방식들에 대한 새로운 가이드 및 </a:t>
            </a:r>
            <a:r>
              <a:rPr lang="ko-KR" altLang="en-US" sz="1300" dirty="0">
                <a:ea typeface="HY엽서L" panose="02030600000101010101" pitchFamily="18" charset="-127"/>
              </a:rPr>
              <a:t>매</a:t>
            </a:r>
            <a:r>
              <a:rPr lang="ko-KR" altLang="en-US" sz="1300" dirty="0" smtClean="0">
                <a:ea typeface="HY엽서L" panose="02030600000101010101" pitchFamily="18" charset="-127"/>
              </a:rPr>
              <a:t>뉴얼이 개발 될 경우 본 안내서와 함께 유연하게 활용할 수 있습니다</a:t>
            </a:r>
            <a:r>
              <a:rPr lang="en-US" altLang="ko-KR" sz="1300" dirty="0" smtClean="0">
                <a:ea typeface="HY엽서L" panose="02030600000101010101" pitchFamily="18" charset="-127"/>
              </a:rPr>
              <a:t>.</a:t>
            </a:r>
          </a:p>
        </p:txBody>
      </p:sp>
      <p:sp>
        <p:nvSpPr>
          <p:cNvPr id="5" name="평행 사변형 4"/>
          <p:cNvSpPr/>
          <p:nvPr/>
        </p:nvSpPr>
        <p:spPr>
          <a:xfrm flipH="1">
            <a:off x="835134" y="2267744"/>
            <a:ext cx="2161818" cy="738664"/>
          </a:xfrm>
          <a:prstGeom prst="parallelogram">
            <a:avLst>
              <a:gd name="adj" fmla="val 0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  <a:gs pos="83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3"/>
          <p:cNvSpPr>
            <a:spLocks noGrp="1"/>
          </p:cNvSpPr>
          <p:nvPr>
            <p:ph type="title"/>
          </p:nvPr>
        </p:nvSpPr>
        <p:spPr>
          <a:xfrm>
            <a:off x="1083835" y="2196317"/>
            <a:ext cx="2777213" cy="861774"/>
          </a:xfrm>
        </p:spPr>
        <p:txBody>
          <a:bodyPr/>
          <a:lstStyle/>
          <a:p>
            <a:pPr>
              <a:defRPr/>
            </a:pPr>
            <a:r>
              <a: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1. 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이용 안내서 개요</a:t>
            </a:r>
            <a:endParaRPr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35134" y="7380312"/>
            <a:ext cx="55461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재료압출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Material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Extrusion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– </a:t>
            </a:r>
            <a:r>
              <a:rPr lang="ko-KR" altLang="en-US" sz="1200" dirty="0" smtClean="0"/>
              <a:t>노즐이나 </a:t>
            </a:r>
            <a:r>
              <a:rPr lang="ko-KR" altLang="en-US" sz="1200" dirty="0" err="1" smtClean="0"/>
              <a:t>오리피스를</a:t>
            </a:r>
            <a:r>
              <a:rPr lang="ko-KR" altLang="en-US" sz="1200" dirty="0" smtClean="0"/>
              <a:t> 통해 재료가 선택적으로 </a:t>
            </a:r>
            <a:r>
              <a:rPr lang="ko-KR" altLang="en-US" sz="1200" dirty="0" err="1" smtClean="0"/>
              <a:t>토출되는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적층제조</a:t>
            </a:r>
            <a:r>
              <a:rPr lang="ko-KR" altLang="en-US" sz="1200" dirty="0" smtClean="0"/>
              <a:t> 공정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2. </a:t>
            </a:r>
            <a:r>
              <a:rPr lang="ko-KR" altLang="en-US" sz="1200" dirty="0" smtClean="0"/>
              <a:t>FFF(</a:t>
            </a:r>
            <a:r>
              <a:rPr lang="ko-KR" altLang="en-US" sz="1200" dirty="0" err="1" smtClean="0"/>
              <a:t>Fused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Filament Fabrication) 3D프린터 - Material </a:t>
            </a:r>
            <a:r>
              <a:rPr lang="ko-KR" altLang="en-US" sz="1200" dirty="0" err="1"/>
              <a:t>Extrusion방식의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대표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적인 </a:t>
            </a:r>
            <a:r>
              <a:rPr lang="ko-KR" altLang="en-US" sz="1200" dirty="0"/>
              <a:t>3D</a:t>
            </a:r>
            <a:r>
              <a:rPr lang="ko-KR" altLang="en-US" sz="1200" dirty="0" smtClean="0"/>
              <a:t>프린터로</a:t>
            </a:r>
            <a:r>
              <a:rPr lang="ko-KR" altLang="en-US" sz="1200" dirty="0"/>
              <a:t>, FDM(Fused Deposition Modeling) </a:t>
            </a:r>
            <a:r>
              <a:rPr lang="ko-KR" altLang="en-US" sz="1200" dirty="0" smtClean="0"/>
              <a:t>방식으로도 </a:t>
            </a:r>
            <a:r>
              <a:rPr lang="ko-KR" altLang="en-US" sz="1200" dirty="0"/>
              <a:t>불림</a:t>
            </a:r>
          </a:p>
        </p:txBody>
      </p:sp>
    </p:spTree>
    <p:extLst>
      <p:ext uri="{BB962C8B-B14F-4D97-AF65-F5344CB8AC3E}">
        <p14:creationId xmlns:p14="http://schemas.microsoft.com/office/powerpoint/2010/main" val="166186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342464" y="2555778"/>
            <a:ext cx="6070017" cy="1224134"/>
          </a:xfrm>
        </p:spPr>
        <p:txBody>
          <a:bodyPr/>
          <a:lstStyle/>
          <a:p>
            <a:pPr lvl="0"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은 제조혁신과 신규시장 창출을 위한 새로운 제조기반 기술로 많은 국가들의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차 산업혁명 핵심요소로 주목 받고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은 적은 비용으로 신속하게 시제품을 제작할 수 있고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비교적 간편하고 쉬운 사용법으로 인해 교육 및 산업분야 등에 폭넓게 사용할 수 있는 장점이 있습니다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 algn="just">
              <a:lnSpc>
                <a:spcPts val="1800"/>
              </a:lnSpc>
              <a:spcAft>
                <a:spcPts val="600"/>
              </a:spcAft>
              <a:defRPr/>
            </a:pP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Tahoma" pitchFamily="34" charset="0"/>
              </a:rPr>
              <a:t>2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Tahoma" pitchFamily="34" charset="0"/>
              </a:rPr>
              <a:t>. </a:t>
            </a:r>
            <a:r>
              <a:rPr lang="en-US" altLang="ko-KR" dirty="0" smtClean="0">
                <a:ea typeface="Tahoma" pitchFamily="34" charset="0"/>
              </a:rPr>
              <a:t>3D</a:t>
            </a:r>
            <a:r>
              <a:rPr lang="ko-KR" altLang="en-US" dirty="0">
                <a:ea typeface="Tahoma" pitchFamily="34" charset="0"/>
              </a:rPr>
              <a:t>프린팅 </a:t>
            </a:r>
            <a:r>
              <a:rPr lang="ko-KR" altLang="en-US" dirty="0" smtClean="0">
                <a:ea typeface="Tahoma" pitchFamily="34" charset="0"/>
              </a:rPr>
              <a:t>잘 활용하기</a:t>
            </a:r>
            <a:endParaRPr lang="ko-KR" altLang="en-US" strike="sngStrike" dirty="0">
              <a:ea typeface="Tahoma" pitchFamily="34" charset="0"/>
            </a:endParaRPr>
          </a:p>
        </p:txBody>
      </p:sp>
      <p:sp>
        <p:nvSpPr>
          <p:cNvPr id="13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4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42889" y="1475656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ko-KR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3D</a:t>
            </a: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프린팅이란</a:t>
            </a:r>
            <a:r>
              <a:rPr lang="en-US" altLang="ko-KR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?</a:t>
            </a:r>
            <a:endParaRPr lang="en-US" altLang="ko-KR" dirty="0">
              <a:solidFill>
                <a:srgbClr val="0066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500263" y="4067944"/>
            <a:ext cx="3888432" cy="648072"/>
            <a:chOff x="299901" y="4006971"/>
            <a:chExt cx="3888432" cy="648072"/>
          </a:xfrm>
        </p:grpSpPr>
        <p:sp>
          <p:nvSpPr>
            <p:cNvPr id="12" name="타원 11"/>
            <p:cNvSpPr/>
            <p:nvPr/>
          </p:nvSpPr>
          <p:spPr>
            <a:xfrm>
              <a:off x="299901" y="4052500"/>
              <a:ext cx="1080120" cy="57606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mtClean="0"/>
                <a:t>기술성</a:t>
              </a:r>
              <a:endParaRPr lang="ko-KR" altLang="en-US" sz="1400" b="1" dirty="0"/>
            </a:p>
          </p:txBody>
        </p:sp>
        <p:sp>
          <p:nvSpPr>
            <p:cNvPr id="17" name="순서도: 저장 데이터 16"/>
            <p:cNvSpPr/>
            <p:nvPr/>
          </p:nvSpPr>
          <p:spPr>
            <a:xfrm flipH="1">
              <a:off x="861293" y="4006971"/>
              <a:ext cx="3327040" cy="648072"/>
            </a:xfrm>
            <a:prstGeom prst="flowChartOnlineStorage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err="1">
                  <a:latin typeface="Bahnschrift" panose="020B0502040204020203" pitchFamily="34" charset="0"/>
                </a:rPr>
                <a:t>복잡형상</a:t>
              </a:r>
              <a:r>
                <a:rPr lang="ko-KR" altLang="en-US" sz="1200" dirty="0">
                  <a:latin typeface="Bahnschrift" panose="020B0502040204020203" pitchFamily="34" charset="0"/>
                </a:rPr>
                <a:t> 구현</a:t>
              </a:r>
              <a:r>
                <a:rPr lang="en-US" altLang="ko-KR" sz="1200" dirty="0">
                  <a:latin typeface="Bahnschrift" panose="020B0502040204020203" pitchFamily="34" charset="0"/>
                </a:rPr>
                <a:t>, </a:t>
              </a:r>
              <a:r>
                <a:rPr lang="ko-KR" altLang="en-US" sz="1200" dirty="0">
                  <a:latin typeface="Bahnschrift" panose="020B0502040204020203" pitchFamily="34" charset="0"/>
                </a:rPr>
                <a:t>부품 일체화</a:t>
              </a:r>
              <a:r>
                <a:rPr lang="en-US" altLang="ko-KR" sz="1200" dirty="0">
                  <a:latin typeface="Bahnschrift" panose="020B0502040204020203" pitchFamily="34" charset="0"/>
                </a:rPr>
                <a:t>, </a:t>
              </a:r>
            </a:p>
            <a:p>
              <a:pPr algn="ctr"/>
              <a:r>
                <a:rPr lang="ko-KR" altLang="en-US" sz="1200" dirty="0" err="1" smtClean="0">
                  <a:latin typeface="Bahnschrift" panose="020B0502040204020203" pitchFamily="34" charset="0"/>
                </a:rPr>
                <a:t>경사기능</a:t>
              </a:r>
              <a:r>
                <a:rPr lang="ko-KR" altLang="en-US" sz="1200" dirty="0" smtClean="0">
                  <a:latin typeface="Bahnschrift" panose="020B0502040204020203" pitchFamily="34" charset="0"/>
                </a:rPr>
                <a:t> </a:t>
              </a:r>
              <a:r>
                <a:rPr lang="ko-KR" altLang="en-US" sz="1200" dirty="0">
                  <a:latin typeface="Bahnschrift" panose="020B0502040204020203" pitchFamily="34" charset="0"/>
                </a:rPr>
                <a:t>구현</a:t>
              </a:r>
              <a:r>
                <a:rPr lang="en-US" altLang="ko-KR" sz="1200" dirty="0">
                  <a:latin typeface="Bahnschrift" panose="020B0502040204020203" pitchFamily="34" charset="0"/>
                </a:rPr>
                <a:t>, </a:t>
              </a:r>
              <a:r>
                <a:rPr lang="ko-KR" altLang="en-US" sz="1200" dirty="0">
                  <a:latin typeface="Bahnschrift" panose="020B0502040204020203" pitchFamily="34" charset="0"/>
                </a:rPr>
                <a:t>경량화 등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500263" y="5209037"/>
            <a:ext cx="3888432" cy="648072"/>
            <a:chOff x="2723592" y="5076056"/>
            <a:chExt cx="3888432" cy="648072"/>
          </a:xfrm>
        </p:grpSpPr>
        <p:sp>
          <p:nvSpPr>
            <p:cNvPr id="20" name="타원 19"/>
            <p:cNvSpPr/>
            <p:nvPr/>
          </p:nvSpPr>
          <p:spPr>
            <a:xfrm>
              <a:off x="2723592" y="5121585"/>
              <a:ext cx="1080120" cy="57606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경제성</a:t>
              </a:r>
              <a:endParaRPr lang="ko-KR" altLang="en-US" sz="1400" b="1" dirty="0"/>
            </a:p>
          </p:txBody>
        </p:sp>
        <p:sp>
          <p:nvSpPr>
            <p:cNvPr id="21" name="순서도: 저장 데이터 20"/>
            <p:cNvSpPr/>
            <p:nvPr/>
          </p:nvSpPr>
          <p:spPr>
            <a:xfrm flipH="1">
              <a:off x="3284984" y="5076056"/>
              <a:ext cx="3327040" cy="648072"/>
            </a:xfrm>
            <a:prstGeom prst="flowChartOnlineStorage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Bahnschrift" panose="020B0502040204020203" pitchFamily="34" charset="0"/>
                </a:rPr>
                <a:t>재료 절감</a:t>
              </a:r>
              <a:r>
                <a:rPr lang="en-US" altLang="ko-KR" sz="1200" dirty="0">
                  <a:latin typeface="Bahnschrift" panose="020B0502040204020203" pitchFamily="34" charset="0"/>
                </a:rPr>
                <a:t>, </a:t>
              </a:r>
              <a:r>
                <a:rPr lang="ko-KR" altLang="en-US" sz="1200" dirty="0">
                  <a:latin typeface="Bahnschrift" panose="020B0502040204020203" pitchFamily="34" charset="0"/>
                </a:rPr>
                <a:t>생산시간 </a:t>
              </a:r>
              <a:r>
                <a:rPr lang="ko-KR" altLang="en-US" sz="1200">
                  <a:latin typeface="Bahnschrift" panose="020B0502040204020203" pitchFamily="34" charset="0"/>
                </a:rPr>
                <a:t>단축</a:t>
              </a:r>
              <a:r>
                <a:rPr lang="en-US" altLang="ko-KR" sz="1200" smtClean="0">
                  <a:latin typeface="Bahnschrift" panose="020B0502040204020203" pitchFamily="34" charset="0"/>
                </a:rPr>
                <a:t>,</a:t>
              </a:r>
            </a:p>
            <a:p>
              <a:pPr algn="ctr"/>
              <a:r>
                <a:rPr lang="en-US" altLang="ko-KR" sz="1200" smtClean="0">
                  <a:latin typeface="Bahnschrift" panose="020B0502040204020203" pitchFamily="34" charset="0"/>
                </a:rPr>
                <a:t> </a:t>
              </a:r>
              <a:r>
                <a:rPr lang="ko-KR" altLang="en-US" sz="1200" dirty="0">
                  <a:latin typeface="Bahnschrift" panose="020B0502040204020203" pitchFamily="34" charset="0"/>
                </a:rPr>
                <a:t>재고 감소 등</a:t>
              </a:r>
            </a:p>
          </p:txBody>
        </p:sp>
      </p:grpSp>
      <p:sp>
        <p:nvSpPr>
          <p:cNvPr id="22" name="아래쪽 화살표 21"/>
          <p:cNvSpPr/>
          <p:nvPr/>
        </p:nvSpPr>
        <p:spPr>
          <a:xfrm>
            <a:off x="2841453" y="4818511"/>
            <a:ext cx="1440160" cy="28803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24" y="6444208"/>
            <a:ext cx="5927623" cy="1728192"/>
          </a:xfrm>
          <a:prstGeom prst="rect">
            <a:avLst/>
          </a:prstGeom>
        </p:spPr>
      </p:pic>
      <p:sp>
        <p:nvSpPr>
          <p:cNvPr id="16" name="텍스트 개체 틀 7"/>
          <p:cNvSpPr txBox="1">
            <a:spLocks/>
          </p:cNvSpPr>
          <p:nvPr/>
        </p:nvSpPr>
        <p:spPr>
          <a:xfrm>
            <a:off x="332656" y="1979712"/>
            <a:ext cx="6070017" cy="6480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글자를 인쇄하는 기존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프린터와 비슷한 개념이지만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차원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(D)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이 추가되어 삼차원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입체 모형을 만들 수 있는 기술입니다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775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22341" y="1331640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ko-KR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3D</a:t>
            </a:r>
            <a:r>
              <a:rPr lang="ko-KR" altLang="en-US" dirty="0" err="1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프린팅의</a:t>
            </a:r>
            <a:r>
              <a:rPr lang="ko-KR" altLang="en-US" dirty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특징</a:t>
            </a:r>
            <a:endParaRPr lang="en-US" altLang="ko-KR" strike="sngStrike" dirty="0">
              <a:solidFill>
                <a:srgbClr val="FF00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7" name="제목 13"/>
          <p:cNvSpPr txBox="1">
            <a:spLocks/>
          </p:cNvSpPr>
          <p:nvPr/>
        </p:nvSpPr>
        <p:spPr>
          <a:xfrm>
            <a:off x="242889" y="683568"/>
            <a:ext cx="6426994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400" b="1" kern="120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>
              <a:defRPr/>
            </a:pPr>
            <a:r>
              <a:rPr lang="en-US" altLang="ko-KR" smtClean="0">
                <a:solidFill>
                  <a:schemeClr val="tx1">
                    <a:lumMod val="85000"/>
                    <a:lumOff val="15000"/>
                  </a:schemeClr>
                </a:solidFill>
                <a:ea typeface="Tahoma" pitchFamily="34" charset="0"/>
              </a:rPr>
              <a:t>2. </a:t>
            </a:r>
            <a:r>
              <a:rPr lang="en-US" altLang="ko-KR" smtClean="0">
                <a:ea typeface="Tahoma" pitchFamily="34" charset="0"/>
              </a:rPr>
              <a:t>3D</a:t>
            </a:r>
            <a:r>
              <a:rPr lang="ko-KR" altLang="en-US" smtClean="0">
                <a:ea typeface="Tahoma" pitchFamily="34" charset="0"/>
              </a:rPr>
              <a:t>프린팅 잘 활용하기</a:t>
            </a:r>
            <a:endParaRPr lang="ko-KR" altLang="en-US" strike="sngStrike">
              <a:ea typeface="Tahoma" pitchFamily="34" charset="0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62341" y="1887379"/>
            <a:ext cx="6070017" cy="2252573"/>
          </a:xfrm>
        </p:spPr>
        <p:txBody>
          <a:bodyPr/>
          <a:lstStyle/>
          <a:p>
            <a:pPr lvl="0"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 err="1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기존 제조기술로 구현하기 어려운 새로운 디자인을 적용하거나 내부 구조가 복잡한 다양한 형상을 구현할 수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특히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기존의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금형</a:t>
            </a:r>
            <a:r>
              <a:rPr lang="en-US" altLang="ko-KR" sz="13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및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사출</a:t>
            </a:r>
            <a:r>
              <a:rPr lang="en-US" altLang="ko-KR" sz="13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을 이용한 제품개발 과정에 비해 비용과 시간을 단축하여 결과적으로 제품 개발 주기를 단축할 수 있으며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이는 하드웨어 창업의 진입장벽을 낮추는 역할을 합니다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또한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비교적 손쉬운 사용법과 유지보수성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저렴한 가격을 바탕으로 사용자 접근성이 높은 장비로써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초</a:t>
            </a:r>
            <a:r>
              <a:rPr lang="ko-KR" altLang="en-US" sz="1300" dirty="0" err="1" smtClean="0">
                <a:latin typeface="Bauhaus 93" panose="04030905020B02020C02" pitchFamily="82" charset="0"/>
                <a:ea typeface="Tahoma" pitchFamily="34" charset="0"/>
                <a:cs typeface="Tahoma" pitchFamily="34" charset="0"/>
              </a:rPr>
              <a:t>∙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중</a:t>
            </a:r>
            <a:r>
              <a:rPr lang="ko-KR" altLang="en-US" sz="1300" dirty="0" err="1" smtClean="0">
                <a:latin typeface="Bauhaus 93" panose="04030905020B02020C02" pitchFamily="82" charset="0"/>
                <a:ea typeface="Tahoma" pitchFamily="34" charset="0"/>
                <a:cs typeface="Tahoma" pitchFamily="34" charset="0"/>
              </a:rPr>
              <a:t>∙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고와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같은 교육환경에서 부터 은퇴한 시니어까지 간단한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모델링</a:t>
            </a:r>
            <a:r>
              <a:rPr lang="en-US" altLang="ko-KR" sz="13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및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프린팅을 통해 자신의 아이디어를 구현할 수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 algn="just">
              <a:lnSpc>
                <a:spcPts val="1800"/>
              </a:lnSpc>
              <a:spcAft>
                <a:spcPts val="600"/>
              </a:spcAft>
              <a:defRPr/>
            </a:pP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5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14" y="4418692"/>
            <a:ext cx="5484869" cy="3382119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-27404" y="8244408"/>
            <a:ext cx="70375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금형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금속 등을 이용해 만드는 틀로 일반적으로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CNC(Computerized Numerically Controlled machine tool) </a:t>
            </a:r>
          </a:p>
          <a:p>
            <a:pPr algn="just"/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</a:t>
            </a:r>
            <a:r>
              <a:rPr lang="ko-KR" altLang="en-U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등의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절삭 장비를 이용하여 제작</a:t>
            </a:r>
            <a:endParaRPr lang="en-US" altLang="ko-KR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사출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고온의 </a:t>
            </a:r>
            <a:r>
              <a:rPr lang="ko-KR" altLang="en-U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액체 상태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재료를 금형에 짜내어 형태를 만드는 과정</a:t>
            </a:r>
            <a:endParaRPr lang="en-US" altLang="ko-KR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5. 3D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모델링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사용자의 아이디어 구현을 위해 컴퓨터를 이용해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3D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입체 데이터를 제작하는 과정</a:t>
            </a:r>
            <a:endParaRPr lang="en-US" altLang="ko-KR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98271" y="8172400"/>
            <a:ext cx="3042697" cy="0"/>
          </a:xfrm>
          <a:prstGeom prst="line">
            <a:avLst/>
          </a:prstGeom>
          <a:ln w="19050">
            <a:solidFill>
              <a:srgbClr val="4FD1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88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-4658" y="8374559"/>
            <a:ext cx="69220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6. </a:t>
            </a:r>
            <a:r>
              <a:rPr lang="ko-KR" altLang="en-US" sz="11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메이커스운동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(Makers Movement)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:  </a:t>
            </a:r>
          </a:p>
          <a:p>
            <a:pPr algn="just"/>
            <a:r>
              <a:rPr lang="ko-KR" altLang="en-U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일반인들이 일상에서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창의적 만들기를 실천하고 자신의 경험과 지식을 나누고 공유하는 경향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최근 </a:t>
            </a:r>
            <a:endParaRPr lang="en-US" altLang="ko-KR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시제품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제작과 창업이 용이해지면서 소규모 개인 제조 창업이 확산되는 추세 역시 </a:t>
            </a:r>
            <a:r>
              <a:rPr lang="ko-KR" altLang="en-US" sz="11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메이커스운동의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일부임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 (</a:t>
            </a:r>
            <a:r>
              <a:rPr lang="ko-KR" altLang="en-U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출처 </a:t>
            </a:r>
            <a:r>
              <a:rPr lang="en-US" altLang="ko-KR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www.makeall.com) 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310499" y="1666783"/>
            <a:ext cx="6070017" cy="2756629"/>
          </a:xfrm>
        </p:spPr>
        <p:txBody>
          <a:bodyPr/>
          <a:lstStyle/>
          <a:p>
            <a:pPr lvl="0" algn="just"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현재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미국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유럽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일본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중국 등의 많은 국가에서는 새로운 경제 혁신의 원동력으로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메이커스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운동</a:t>
            </a:r>
            <a:r>
              <a:rPr lang="en-US" altLang="ko-KR" sz="13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을 주목하고 있습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니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특히 미국 정부는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메이커스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운동을 제조업 부활을 위한 산업 혁신의 동력으로 보고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프린터를 이용한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메이커스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교육을 활성화시키기 위해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2012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년부터 학교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도서관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박물관 및 공공기관에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프린터를 보급하고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우리나라도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학교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공공기관 등에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서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창의성 향상과 만들기 중심의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메이커스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교육에 관심을 갖고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있어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프린터가 점차적으로 공공시설 등에 보급이 확대되고 있으며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향후 개인 맞춤형 제작을 위해 가정까지 확산될 것으로 전망됩니다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최근 전 세계적으로 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메이커 스페이스와 디지털 제작도구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데스크탑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등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가 학교 및 공공시설 등에 보급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확산되면서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기술을 이용한 개인 창작 활동이 이루어지고 있으며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ko-KR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IoT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기술 개발과 함께 누구나 쉽게 창작하고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공유하는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오픈소스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생태계가 마련되고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Tahoma" pitchFamily="34" charset="0"/>
              </a:rPr>
              <a:t>2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Tahoma" pitchFamily="34" charset="0"/>
              </a:rPr>
              <a:t>. </a:t>
            </a:r>
            <a:r>
              <a:rPr lang="en-US" altLang="ko-KR" dirty="0" smtClean="0">
                <a:ea typeface="Tahoma" pitchFamily="34" charset="0"/>
              </a:rPr>
              <a:t>3D</a:t>
            </a:r>
            <a:r>
              <a:rPr lang="ko-KR" altLang="en-US">
                <a:ea typeface="Tahoma" pitchFamily="34" charset="0"/>
              </a:rPr>
              <a:t>프린팅 </a:t>
            </a:r>
            <a:r>
              <a:rPr lang="ko-KR" altLang="en-US" smtClean="0">
                <a:ea typeface="Tahoma" pitchFamily="34" charset="0"/>
              </a:rPr>
              <a:t>잘 활용하기</a:t>
            </a:r>
            <a:endParaRPr lang="ko-KR" altLang="en-US" strike="sngStrike" dirty="0">
              <a:ea typeface="Tahoma" pitchFamily="34" charset="0"/>
            </a:endParaRPr>
          </a:p>
        </p:txBody>
      </p:sp>
      <p:sp>
        <p:nvSpPr>
          <p:cNvPr id="13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6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128207" y="8316416"/>
            <a:ext cx="3042697" cy="0"/>
          </a:xfrm>
          <a:prstGeom prst="line">
            <a:avLst/>
          </a:prstGeom>
          <a:ln w="19050">
            <a:solidFill>
              <a:srgbClr val="4FD1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97" y="7247328"/>
            <a:ext cx="5927623" cy="997079"/>
          </a:xfrm>
          <a:prstGeom prst="rect">
            <a:avLst/>
          </a:prstGeom>
        </p:spPr>
      </p:pic>
      <p:sp>
        <p:nvSpPr>
          <p:cNvPr id="10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42889" y="1259632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ko-KR" altLang="en-US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국내</a:t>
            </a:r>
            <a:r>
              <a:rPr lang="ko-KR" altLang="en-US" smtClean="0">
                <a:solidFill>
                  <a:srgbClr val="0066FF"/>
                </a:solidFill>
                <a:ea typeface="HY목각파임B" panose="02030600000101010101" pitchFamily="18" charset="-127"/>
              </a:rPr>
              <a:t>∙</a:t>
            </a:r>
            <a:r>
              <a:rPr lang="ko-KR" altLang="en-US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외 </a:t>
            </a:r>
            <a:r>
              <a:rPr lang="en-US" altLang="ko-KR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3D</a:t>
            </a:r>
            <a:r>
              <a:rPr lang="ko-KR" altLang="en-US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 현장 적용사례</a:t>
            </a:r>
            <a:endParaRPr lang="en-US" altLang="ko-KR" dirty="0">
              <a:solidFill>
                <a:srgbClr val="0066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9" name="텍스트 개체 틀 7"/>
          <p:cNvSpPr txBox="1">
            <a:spLocks/>
          </p:cNvSpPr>
          <p:nvPr/>
        </p:nvSpPr>
        <p:spPr>
          <a:xfrm>
            <a:off x="264613" y="5100952"/>
            <a:ext cx="6070017" cy="20162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이와 같이 여러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교육현장 및 산업현장에서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적용하고 있는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기술은 제작비용과 시간 절감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다품종 소량 생산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개인 맞춤형 제작이 쉬워진다는 점에서 </a:t>
            </a:r>
            <a:r>
              <a:rPr lang="ko-KR" altLang="en-US" sz="13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제조방식에 커다란 혁신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을 가지고 왔습니다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프린팅의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기술 완성도가 높아지면서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 err="1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전자ㆍ자동차ㆍ의료ㆍ건축</a:t>
            </a:r>
            <a:r>
              <a:rPr lang="ko-KR" altLang="en-US" sz="13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등 활용분야는 점차 확대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되고 있으며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이외에도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개인의 취향을 반영한 맞춤형 생산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으로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운동기구ㆍ악기ㆍ생필품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등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우리 생활 전 분야에 적용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 가능합니다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특히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3D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프린팅은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차 산업혁명과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팬데믹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등 환경변화로 인한 산업 전반의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비대면 수요를 충족시킬 수 있는 기술로서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설계 도면만으로 어디서든 필요한 제품의 제작이 가능해 </a:t>
            </a:r>
            <a:r>
              <a:rPr lang="ko-KR" altLang="en-US" sz="13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그 활용가치는 앞으로 더욱 커질 전망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입니다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11" name="텍스트 개체 틀 11"/>
          <p:cNvSpPr txBox="1">
            <a:spLocks/>
          </p:cNvSpPr>
          <p:nvPr/>
        </p:nvSpPr>
        <p:spPr>
          <a:xfrm>
            <a:off x="213193" y="4617221"/>
            <a:ext cx="6426994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77800" marR="0" indent="-1778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ko-KR" altLang="en-US" sz="1800" b="0" kern="120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8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en-US" altLang="ko-KR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3D</a:t>
            </a:r>
            <a:r>
              <a:rPr lang="ko-KR" altLang="en-US" dirty="0" err="1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프린팅의</a:t>
            </a: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미래</a:t>
            </a:r>
            <a:endParaRPr lang="ko-KR" altLang="en-US" dirty="0">
              <a:solidFill>
                <a:srgbClr val="0066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449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736" y="3961480"/>
            <a:ext cx="4309990" cy="3866315"/>
          </a:xfrm>
          <a:prstGeom prst="rect">
            <a:avLst/>
          </a:prstGeom>
        </p:spPr>
      </p:pic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61205" y="1441169"/>
            <a:ext cx="6081290" cy="2485824"/>
          </a:xfrm>
        </p:spPr>
        <p:txBody>
          <a:bodyPr/>
          <a:lstStyle/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현재 국내에서는 실내환경 및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공기질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유지 및 관리를 위하여 각 부처에서 관리 기준을 제시하고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 algn="just">
              <a:lnSpc>
                <a:spcPts val="20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하지만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현재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가동 중 발생되는 일부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물질은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학교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공공기관 및 다중이용시설 등에서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실내공기질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유지기준을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초과할 우려가 있으므로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프린터가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보급된 작업공간에서는 주기적 환기 등을 통한 실내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공기질을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관리하고 현재 각 부처에서 관리하고 있는 공기 질 유지기준</a:t>
            </a:r>
            <a:r>
              <a:rPr lang="en-US" altLang="ko-KR" sz="13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에 따라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작업공간에 대하여 기준 이하로 유지하기를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altLang="ko-KR" sz="1300" strike="sngStrike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7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ea typeface="Tahoma" pitchFamily="34" charset="0"/>
              </a:rPr>
              <a:t>3. </a:t>
            </a:r>
            <a:r>
              <a:rPr lang="ko-KR" altLang="en-US" dirty="0" smtClean="0">
                <a:ea typeface="Tahoma" pitchFamily="34" charset="0"/>
              </a:rPr>
              <a:t>국내 </a:t>
            </a:r>
            <a:r>
              <a:rPr lang="ko-KR" altLang="en-US" dirty="0" err="1" smtClean="0">
                <a:ea typeface="Tahoma" pitchFamily="34" charset="0"/>
              </a:rPr>
              <a:t>실내공기질</a:t>
            </a:r>
            <a:r>
              <a:rPr lang="ko-KR" altLang="en-US" dirty="0" smtClean="0">
                <a:ea typeface="Tahoma" pitchFamily="34" charset="0"/>
              </a:rPr>
              <a:t> 관리 현황 보기</a:t>
            </a:r>
            <a:endParaRPr lang="ko-KR" altLang="en-US" dirty="0">
              <a:ea typeface="Tahoma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58061" y="8556684"/>
            <a:ext cx="6381875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7.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유지기준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일부 유해물질에 대해서는 이용자의 건강을 위하여 반드시 기준 이하로 유지하여야 하며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algn="just"/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이러한 유해물질의 양을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유지기준이라고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한다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28207" y="8532440"/>
            <a:ext cx="3042697" cy="0"/>
          </a:xfrm>
          <a:prstGeom prst="line">
            <a:avLst/>
          </a:prstGeom>
          <a:ln w="19050">
            <a:solidFill>
              <a:srgbClr val="4FD1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18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8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9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ea typeface="Tahoma" pitchFamily="34" charset="0"/>
              </a:rPr>
              <a:t>3. </a:t>
            </a:r>
            <a:r>
              <a:rPr lang="ko-KR" altLang="en-US" dirty="0" smtClean="0">
                <a:ea typeface="Tahoma" pitchFamily="34" charset="0"/>
              </a:rPr>
              <a:t>국내 </a:t>
            </a:r>
            <a:r>
              <a:rPr lang="ko-KR" altLang="en-US" dirty="0" err="1" smtClean="0">
                <a:ea typeface="Tahoma" pitchFamily="34" charset="0"/>
              </a:rPr>
              <a:t>실내공기질</a:t>
            </a:r>
            <a:r>
              <a:rPr lang="ko-KR" altLang="en-US" dirty="0" smtClean="0">
                <a:ea typeface="Tahoma" pitchFamily="34" charset="0"/>
              </a:rPr>
              <a:t> 관리 현황 보기</a:t>
            </a:r>
            <a:endParaRPr lang="ko-KR" altLang="en-US" dirty="0">
              <a:ea typeface="Tahoma" pitchFamily="34" charset="0"/>
            </a:endParaRPr>
          </a:p>
        </p:txBody>
      </p:sp>
      <p:sp>
        <p:nvSpPr>
          <p:cNvPr id="16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308718" y="1414681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부처별 </a:t>
            </a:r>
            <a:r>
              <a:rPr lang="ko-KR" altLang="en-US" dirty="0" err="1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실내공기질</a:t>
            </a: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관리 현황</a:t>
            </a:r>
            <a:endParaRPr lang="en-US" altLang="ko-KR" dirty="0">
              <a:solidFill>
                <a:srgbClr val="0066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431208"/>
              </p:ext>
            </p:extLst>
          </p:nvPr>
        </p:nvGraphicFramePr>
        <p:xfrm>
          <a:off x="346362" y="1790676"/>
          <a:ext cx="6034965" cy="450951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894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994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담당부처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algn="l" latinLnBrk="1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평가항목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환경부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*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고용노동부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**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교육부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***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미세먼지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(㎍/m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35 ~ 50 (PM2.5)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(PM2.5)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35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(PM2.5)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75 ~ 200 (PM10) </a:t>
                      </a:r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100 (PM10)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75 ~ 150 (PM10)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CO</a:t>
                      </a:r>
                      <a:r>
                        <a:rPr lang="en-US" altLang="ko-KR" sz="1000" b="1" kern="1200" baseline="-25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(ppm)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1,000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1,000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1,000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폼알데하이드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(㎍/m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80 ~ 100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80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총부유세균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(CFU/m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800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800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800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CO (ppm)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10 ~ 25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NO</a:t>
                      </a:r>
                      <a:r>
                        <a:rPr lang="en-US" altLang="ko-KR" sz="1000" b="1" kern="1200" baseline="-25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(ppm)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0.05 ~ 0.3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0.1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0.05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라돈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en-US" altLang="ko-KR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Bq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148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148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148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7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휘발성유기화합물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(㎍/m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400 ~ 1,000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400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벤젠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30,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톨루엔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1,000,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에틸벤젠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360,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자일렌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700,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스티렌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300)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석면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개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/cc)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0.01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오존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(ppm)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0.06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진드기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마리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낙하세균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(CFU/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실당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곰팡이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(CFU/m</a:t>
                      </a:r>
                      <a:r>
                        <a:rPr lang="en-US" altLang="ko-KR" sz="1000" b="1" kern="1200" baseline="300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)</a:t>
                      </a:r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500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-</a:t>
                      </a: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8207" y="6300192"/>
            <a:ext cx="6691556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000" dirty="0" smtClean="0"/>
              <a:t>   * </a:t>
            </a:r>
            <a:r>
              <a:rPr lang="ko-KR" altLang="en-US" sz="1000" dirty="0" err="1" smtClean="0"/>
              <a:t>실내공기질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관리법 </a:t>
            </a:r>
            <a:r>
              <a:rPr lang="ko-KR" altLang="en-US" sz="1000" dirty="0" smtClean="0"/>
              <a:t>시행규칙</a:t>
            </a:r>
            <a:r>
              <a:rPr lang="en-US" altLang="ko-KR" sz="1000" dirty="0" smtClean="0"/>
              <a:t>(</a:t>
            </a:r>
            <a:r>
              <a:rPr lang="ko-KR" altLang="en-US" sz="1000" dirty="0" err="1"/>
              <a:t>환경부령</a:t>
            </a:r>
            <a:r>
              <a:rPr lang="ko-KR" altLang="en-US" sz="1000" dirty="0"/>
              <a:t> 제</a:t>
            </a:r>
            <a:r>
              <a:rPr lang="en-US" altLang="ko-KR" sz="1000" dirty="0"/>
              <a:t>2020-858</a:t>
            </a:r>
            <a:r>
              <a:rPr lang="ko-KR" altLang="en-US" sz="1000" dirty="0"/>
              <a:t>호</a:t>
            </a:r>
            <a:r>
              <a:rPr lang="en-US" altLang="ko-KR" sz="1000" dirty="0" smtClean="0"/>
              <a:t>),  ** </a:t>
            </a:r>
            <a:r>
              <a:rPr lang="ko-KR" altLang="en-US" sz="1000" dirty="0" smtClean="0"/>
              <a:t>사무실 </a:t>
            </a:r>
            <a:r>
              <a:rPr lang="ko-KR" altLang="en-US" sz="1000" dirty="0" err="1"/>
              <a:t>공기관리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지침</a:t>
            </a:r>
            <a:r>
              <a:rPr lang="en-US" altLang="ko-KR" sz="1000" dirty="0" smtClean="0"/>
              <a:t>(</a:t>
            </a:r>
            <a:r>
              <a:rPr lang="ko-KR" altLang="en-US" sz="1000" dirty="0"/>
              <a:t>고용노동부고시 제</a:t>
            </a:r>
            <a:r>
              <a:rPr lang="en-US" altLang="ko-KR" sz="1000" dirty="0"/>
              <a:t>2020-45</a:t>
            </a:r>
            <a:r>
              <a:rPr lang="ko-KR" altLang="en-US" sz="1000" dirty="0"/>
              <a:t>호</a:t>
            </a:r>
            <a:r>
              <a:rPr lang="en-US" altLang="ko-KR" sz="1000" dirty="0" smtClean="0"/>
              <a:t>), *** </a:t>
            </a:r>
            <a:r>
              <a:rPr lang="ko-KR" altLang="en-US" sz="1000" dirty="0" smtClean="0"/>
              <a:t>학교보건법 시행규칙</a:t>
            </a:r>
            <a:r>
              <a:rPr lang="en-US" altLang="ko-KR" sz="1000" dirty="0" smtClean="0"/>
              <a:t>(</a:t>
            </a:r>
            <a:r>
              <a:rPr lang="ko-KR" altLang="en-US" sz="1000" dirty="0" err="1"/>
              <a:t>교육부령</a:t>
            </a:r>
            <a:r>
              <a:rPr lang="ko-KR" altLang="en-US" sz="1000" dirty="0"/>
              <a:t> 제</a:t>
            </a:r>
            <a:r>
              <a:rPr lang="en-US" altLang="ko-KR" sz="1000" dirty="0"/>
              <a:t>2019-194</a:t>
            </a:r>
            <a:r>
              <a:rPr lang="ko-KR" altLang="en-US" sz="1000" dirty="0"/>
              <a:t>호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128207" y="6948264"/>
            <a:ext cx="3042697" cy="0"/>
          </a:xfrm>
          <a:prstGeom prst="line">
            <a:avLst/>
          </a:prstGeom>
          <a:ln w="19050">
            <a:solidFill>
              <a:srgbClr val="4FD1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13568" y="7020272"/>
            <a:ext cx="6844431" cy="17774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㎍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/m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 :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유해물질 농도를 나타낼 때 사용하는 단위로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부피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안에 들어있는 유해물질 양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무게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을 의미하며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1㎍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은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-6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에 해당한다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ppm(parts per million) : 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환경오염도를 표시할 때 쓰는 일반적인 단위로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100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만분의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을 나타낸다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대기오염에서는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1000 L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의 대기 중 유해물질의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기체부피가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 mL 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존재할 때 오염농도가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1ppm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이 된다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CFU/m</a:t>
            </a:r>
            <a:r>
              <a:rPr lang="en-US" altLang="ko-KR" sz="105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: CFU(Colony Forming Unit)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는 미생물의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집락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(Colony)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형성 단위로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CFU/m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는 단위부피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의 </a:t>
            </a:r>
            <a:r>
              <a:rPr lang="ko-KR" altLang="en-US" sz="105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공기중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미생물의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집락수를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나타낸다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공기 중 부유세균 또는 낙하세균의 농도가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100 CFU/m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라면 공기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1 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중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부유세균도는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일정시간 동안 낙하한 낙하세균을 일정조건에서 성장시켜 눈으로 볼 수 있도록 형성된 세균의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집락이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100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개라는 것을 나타낸다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sz="105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Bq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Bq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베크렐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은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방사성핵종의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활성도 단위로 </a:t>
            </a:r>
            <a:r>
              <a:rPr lang="en-US" altLang="ko-KR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Bq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/m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는 단위부피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(m</a:t>
            </a:r>
            <a:r>
              <a:rPr lang="en-US" altLang="ko-KR" sz="105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의 </a:t>
            </a:r>
            <a:r>
              <a:rPr lang="ko-KR" altLang="en-US" sz="105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라돈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기체의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농도를 나타낸다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16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ea typeface="Tahoma" pitchFamily="34" charset="0"/>
              </a:rPr>
              <a:t>4. 3D</a:t>
            </a:r>
            <a:r>
              <a:rPr lang="ko-KR" altLang="en-US" dirty="0">
                <a:ea typeface="Tahoma" pitchFamily="34" charset="0"/>
              </a:rPr>
              <a:t>프린팅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9</a:t>
            </a:fld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8" y="2033853"/>
            <a:ext cx="5328592" cy="2394131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518233"/>
              </p:ext>
            </p:extLst>
          </p:nvPr>
        </p:nvGraphicFramePr>
        <p:xfrm>
          <a:off x="548682" y="7080520"/>
          <a:ext cx="5725959" cy="132360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145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2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계절</a:t>
                      </a:r>
                      <a:endParaRPr lang="ko-KR" altLang="en-US" sz="13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적정온도</a:t>
                      </a:r>
                    </a:p>
                  </a:txBody>
                  <a:tcPr marL="68580" marR="6858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권장온도</a:t>
                      </a:r>
                    </a:p>
                  </a:txBody>
                  <a:tcPr marL="68580" marR="6858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적정습도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권장습도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5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봄</a:t>
                      </a: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가을</a:t>
                      </a:r>
                      <a:endParaRPr lang="en-US" altLang="ko-KR" sz="1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(19 ~ 23) ℃</a:t>
                      </a: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19 ℃</a:t>
                      </a: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50 %</a:t>
                      </a:r>
                      <a:endParaRPr lang="ko-KR" altLang="en-US" sz="12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50 %</a:t>
                      </a:r>
                      <a:endParaRPr lang="ko-KR" altLang="en-US" sz="12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5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여름</a:t>
                      </a:r>
                      <a:endParaRPr lang="en-US" altLang="ko-KR" sz="1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(24 ~ 27) ℃</a:t>
                      </a: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24 ℃</a:t>
                      </a: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60 %</a:t>
                      </a:r>
                      <a:endParaRPr lang="ko-KR" altLang="en-US" sz="12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60 %</a:t>
                      </a:r>
                      <a:endParaRPr lang="ko-KR" altLang="en-US" sz="12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5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겨울</a:t>
                      </a:r>
                      <a:endParaRPr lang="en-US" altLang="ko-KR" sz="1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(18 ~ 21) ℃</a:t>
                      </a: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18 ℃</a:t>
                      </a: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40 %</a:t>
                      </a:r>
                      <a:endParaRPr lang="ko-KR" altLang="en-US" sz="12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40 %</a:t>
                      </a:r>
                      <a:endParaRPr lang="ko-KR" altLang="en-US" sz="1200" b="1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모서리가 둥근 직사각형 57">
            <a:extLst>
              <a:ext uri="{FF2B5EF4-FFF2-40B4-BE49-F238E27FC236}">
                <a16:creationId xmlns:a16="http://schemas.microsoft.com/office/drawing/2014/main" id="{B9C5C342-8B93-44DE-8DD1-FBC6E946D368}"/>
              </a:ext>
            </a:extLst>
          </p:cNvPr>
          <p:cNvSpPr/>
          <p:nvPr/>
        </p:nvSpPr>
        <p:spPr>
          <a:xfrm>
            <a:off x="352350" y="1349812"/>
            <a:ext cx="3796730" cy="429669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7298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8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791669D-FBE4-4DCF-A225-74BC9F50FDF7}"/>
              </a:ext>
            </a:extLst>
          </p:cNvPr>
          <p:cNvSpPr/>
          <p:nvPr/>
        </p:nvSpPr>
        <p:spPr>
          <a:xfrm>
            <a:off x="336723" y="1273990"/>
            <a:ext cx="581315" cy="581315"/>
          </a:xfrm>
          <a:prstGeom prst="ellipse">
            <a:avLst/>
          </a:prstGeom>
          <a:solidFill>
            <a:schemeClr val="tx2"/>
          </a:solidFill>
          <a:ln w="57150" cap="flat" cmpd="sng" algn="ctr">
            <a:solidFill>
              <a:srgbClr val="C1C6CC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07298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400" b="1" spc="-1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2FCAB5A7-D5F4-4B17-9772-1EA036C5EC47}"/>
              </a:ext>
            </a:extLst>
          </p:cNvPr>
          <p:cNvSpPr txBox="1">
            <a:spLocks/>
          </p:cNvSpPr>
          <p:nvPr/>
        </p:nvSpPr>
        <p:spPr>
          <a:xfrm>
            <a:off x="1052590" y="1456924"/>
            <a:ext cx="401115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-100" baseline="0">
                <a:solidFill>
                  <a:schemeClr val="accent3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400" b="1" spc="-5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계절 별 실내 적정 온</a:t>
            </a:r>
            <a:r>
              <a:rPr lang="ko-KR" altLang="en-US" sz="1400" b="1" spc="-5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∙습도 유지</a:t>
            </a:r>
            <a:endParaRPr lang="en-US" altLang="ko-KR" sz="1800" spc="-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656" y="1417187"/>
            <a:ext cx="565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mtClean="0">
                <a:solidFill>
                  <a:schemeClr val="bg1"/>
                </a:solidFill>
              </a:rPr>
              <a:t>하나</a:t>
            </a:r>
            <a:endParaRPr lang="ko-KR" altLang="en-US" sz="1400" b="1">
              <a:solidFill>
                <a:schemeClr val="bg1"/>
              </a:solidFill>
            </a:endParaRPr>
          </a:p>
        </p:txBody>
      </p:sp>
      <p:sp>
        <p:nvSpPr>
          <p:cNvPr id="16" name="텍스트 개체 틀 7"/>
          <p:cNvSpPr txBox="1">
            <a:spLocks/>
          </p:cNvSpPr>
          <p:nvPr/>
        </p:nvSpPr>
        <p:spPr>
          <a:xfrm>
            <a:off x="530406" y="4647953"/>
            <a:ext cx="6028977" cy="22322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프린터는 </a:t>
            </a: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장비의 운영과 관련하여 발생하는 열로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실내온도가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높아질 수 있으며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습도가 낮아져 작업장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내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공기 질에 영향을 미칠 수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따라서</a:t>
            </a:r>
            <a:r>
              <a:rPr lang="en-US" altLang="ko-K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및 사용 재료의 특성에 따라 제조사에서 안내되는 적정 온도와 습도 등을 참고하여야 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특히</a:t>
            </a:r>
            <a:r>
              <a: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계절별로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냉난방기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등을 활용하여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작업장의 온도를 </a:t>
            </a:r>
            <a:r>
              <a:rPr lang="ko-KR" altLang="en-US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적정온도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범위 내로 일정하게 유지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하는 게 좋습니다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이에 </a:t>
            </a:r>
            <a:r>
              <a: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 </a:t>
            </a: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작업장은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쾌적한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환경조성을 위하여 </a:t>
            </a:r>
            <a:r>
              <a:rPr lang="ko-KR" altLang="en-US" sz="13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냉난방기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제습기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가습기 등의 </a:t>
            </a:r>
            <a:r>
              <a:rPr lang="ko-KR" altLang="en-US" sz="13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공기질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관리가 가능한 보조기기를 이용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할 필요가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5919" y="8460432"/>
            <a:ext cx="6552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000" b="1" dirty="0" smtClean="0">
                <a:latin typeface="+mj-ea"/>
                <a:cs typeface="Tahoma" pitchFamily="34" charset="0"/>
              </a:rPr>
              <a:t>   ※</a:t>
            </a:r>
            <a:r>
              <a:rPr lang="en-US" altLang="ko-KR" sz="1000" dirty="0" smtClean="0"/>
              <a:t> 3D</a:t>
            </a:r>
            <a:r>
              <a:rPr lang="ko-KR" altLang="en-US" sz="1000" dirty="0" err="1" smtClean="0"/>
              <a:t>프린팅실에</a:t>
            </a:r>
            <a:r>
              <a:rPr lang="ko-KR" altLang="en-US" sz="1000" dirty="0" smtClean="0"/>
              <a:t> 대한 중앙집중식 냉난방은 개별 조작 가능한 냉난방으로 적극 권장</a:t>
            </a:r>
            <a:endParaRPr lang="en-US" altLang="ko-KR" sz="1000" dirty="0" smtClean="0"/>
          </a:p>
          <a:p>
            <a:pPr>
              <a:lnSpc>
                <a:spcPts val="1800"/>
              </a:lnSpc>
            </a:pPr>
            <a:r>
              <a:rPr lang="en-US" altLang="ko-KR" sz="1000" b="1" dirty="0" smtClean="0">
                <a:latin typeface="+mj-ea"/>
                <a:cs typeface="Tahoma" pitchFamily="34" charset="0"/>
              </a:rPr>
              <a:t>   ※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보급형 </a:t>
            </a:r>
            <a:r>
              <a:rPr lang="en-US" altLang="ko-KR" sz="1000" dirty="0" smtClean="0"/>
              <a:t>FFF</a:t>
            </a:r>
            <a:r>
              <a:rPr lang="ko-KR" altLang="en-US" sz="1000" dirty="0" smtClean="0"/>
              <a:t>타입의 </a:t>
            </a:r>
            <a:r>
              <a:rPr lang="en-US" altLang="ko-KR" sz="1000" dirty="0" smtClean="0"/>
              <a:t>3D </a:t>
            </a:r>
            <a:r>
              <a:rPr lang="ko-KR" altLang="en-US" sz="1000" dirty="0" smtClean="0"/>
              <a:t>프린터는 </a:t>
            </a:r>
            <a:r>
              <a:rPr lang="ko-KR" altLang="en-US" sz="1000" dirty="0" err="1" smtClean="0"/>
              <a:t>냉난방기가</a:t>
            </a:r>
            <a:r>
              <a:rPr lang="ko-KR" altLang="en-US" sz="1000" dirty="0" smtClean="0"/>
              <a:t> 갖춰진 사무실 및 가정환경에서 충분히 운용 가능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098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10</a:t>
            </a:fld>
            <a:endParaRPr lang="ko-KR" altLang="en-US" dirty="0"/>
          </a:p>
        </p:txBody>
      </p:sp>
      <p:sp>
        <p:nvSpPr>
          <p:cNvPr id="15" name="텍스트 개체 틀 7"/>
          <p:cNvSpPr txBox="1">
            <a:spLocks/>
          </p:cNvSpPr>
          <p:nvPr/>
        </p:nvSpPr>
        <p:spPr>
          <a:xfrm>
            <a:off x="352350" y="2206866"/>
            <a:ext cx="6028977" cy="10618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프린터의 경우</a:t>
            </a:r>
            <a:r>
              <a:rPr lang="en-US" altLang="ko-KR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altLang="ko-KR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개방형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형태보다는 </a:t>
            </a:r>
            <a:r>
              <a:rPr lang="ko-KR" altLang="en-US" sz="13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밀폐형</a:t>
            </a:r>
            <a:r>
              <a:rPr lang="ko-KR" altLang="en-US" sz="1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장비 사용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을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권장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하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며 장비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내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 제거장치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필터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가 장착된 장비의 사용을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또한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제조사가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제공한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 및 소재에 대한 주의사항을 준수해 주시기 바랍니다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endParaRPr lang="en-US" altLang="ko-KR" sz="1300" dirty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57" y="3734340"/>
            <a:ext cx="37909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36276" y="1395746"/>
            <a:ext cx="4731088" cy="581315"/>
            <a:chOff x="5026327" y="1337624"/>
            <a:chExt cx="4731088" cy="581315"/>
          </a:xfrm>
        </p:grpSpPr>
        <p:sp>
          <p:nvSpPr>
            <p:cNvPr id="25" name="모서리가 둥근 직사각형 57">
              <a:extLst>
                <a:ext uri="{FF2B5EF4-FFF2-40B4-BE49-F238E27FC236}">
                  <a16:creationId xmlns:a16="http://schemas.microsoft.com/office/drawing/2014/main" id="{B9C5C342-8B93-44DE-8DD1-FBC6E946D368}"/>
                </a:ext>
              </a:extLst>
            </p:cNvPr>
            <p:cNvSpPr/>
            <p:nvPr/>
          </p:nvSpPr>
          <p:spPr>
            <a:xfrm>
              <a:off x="5046021" y="1413446"/>
              <a:ext cx="3495547" cy="42966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7298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6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B791669D-FBE4-4DCF-A225-74BC9F50FDF7}"/>
                </a:ext>
              </a:extLst>
            </p:cNvPr>
            <p:cNvSpPr/>
            <p:nvPr/>
          </p:nvSpPr>
          <p:spPr>
            <a:xfrm>
              <a:off x="5030394" y="1337624"/>
              <a:ext cx="581315" cy="581315"/>
            </a:xfrm>
            <a:prstGeom prst="ellipse">
              <a:avLst/>
            </a:prstGeom>
            <a:solidFill>
              <a:schemeClr val="tx2"/>
            </a:solidFill>
            <a:ln w="57150" cap="flat" cmpd="sng" algn="ctr">
              <a:solidFill>
                <a:srgbClr val="C1C6CC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07298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ko-KR" altLang="en-US" sz="1400" b="1" spc="-1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텍스트 개체 틀 15">
              <a:extLst>
                <a:ext uri="{FF2B5EF4-FFF2-40B4-BE49-F238E27FC236}">
                  <a16:creationId xmlns:a16="http://schemas.microsoft.com/office/drawing/2014/main" id="{2FCAB5A7-D5F4-4B17-9772-1EA036C5EC47}"/>
                </a:ext>
              </a:extLst>
            </p:cNvPr>
            <p:cNvSpPr txBox="1">
              <a:spLocks/>
            </p:cNvSpPr>
            <p:nvPr/>
          </p:nvSpPr>
          <p:spPr>
            <a:xfrm>
              <a:off x="5746261" y="1520558"/>
              <a:ext cx="4011154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 spc="-100" baseline="0">
                  <a:solidFill>
                    <a:schemeClr val="accent3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ko-KR" altLang="en-US" sz="14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  <a:ea typeface="+mn-ea"/>
                </a:rPr>
                <a:t>친환경 장비 사용하기</a:t>
              </a:r>
              <a:endParaRPr lang="en-US" altLang="ko-KR" sz="18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26327" y="1480821"/>
              <a:ext cx="565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>
                  <a:solidFill>
                    <a:schemeClr val="bg1"/>
                  </a:solidFill>
                </a:rPr>
                <a:t>둘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21515" y="3470303"/>
            <a:ext cx="848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밀폐형</a:t>
            </a:r>
            <a:endParaRPr lang="ko-KR" altLang="en-US" sz="1400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22198" y="3470303"/>
            <a:ext cx="848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개방형</a:t>
            </a:r>
            <a:endParaRPr lang="ko-KR" altLang="en-US" sz="1400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0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619120" y="5935231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개방형 프린터를 사용하는 경우</a:t>
            </a:r>
            <a:endParaRPr lang="en-US" altLang="ko-KR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120" y="6354777"/>
            <a:ext cx="51845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ko-KR" altLang="en-US" sz="1400" dirty="0" smtClean="0">
                <a:latin typeface="+mj-lt"/>
              </a:rPr>
              <a:t>환풍기</a:t>
            </a:r>
            <a:r>
              <a:rPr lang="en-US" altLang="ko-KR" sz="1400" dirty="0" smtClean="0">
                <a:latin typeface="+mj-lt"/>
              </a:rPr>
              <a:t>, </a:t>
            </a:r>
            <a:r>
              <a:rPr lang="ko-KR" altLang="en-US" sz="1400" dirty="0" smtClean="0">
                <a:latin typeface="+mj-lt"/>
              </a:rPr>
              <a:t>후드 등 국소배기장치 설치하기</a:t>
            </a:r>
            <a:endParaRPr lang="en-US" altLang="ko-KR" sz="1400" dirty="0" smtClean="0">
              <a:latin typeface="+mj-lt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ko-KR" altLang="en-US" sz="1400" dirty="0" smtClean="0">
                <a:latin typeface="+mj-lt"/>
              </a:rPr>
              <a:t>개방형 프린터를 밀폐할 수 있는 작업 부스 설치하기</a:t>
            </a:r>
            <a:endParaRPr lang="en-US" altLang="ko-KR" sz="1400" dirty="0">
              <a:latin typeface="+mj-lt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ko-KR" altLang="en-US" sz="1400" dirty="0" err="1" smtClean="0">
                <a:latin typeface="+mj-lt"/>
              </a:rPr>
              <a:t>안전보호구</a:t>
            </a:r>
            <a:r>
              <a:rPr lang="ko-KR" altLang="en-US" sz="1400" dirty="0" smtClean="0">
                <a:latin typeface="+mj-lt"/>
              </a:rPr>
              <a:t> 착용 </a:t>
            </a:r>
            <a:r>
              <a:rPr lang="en-US" altLang="ko-KR" sz="1400" dirty="0" smtClean="0">
                <a:latin typeface="+mj-lt"/>
              </a:rPr>
              <a:t>(</a:t>
            </a:r>
            <a:r>
              <a:rPr lang="ko-KR" altLang="en-US" sz="1400" dirty="0" smtClean="0">
                <a:latin typeface="+mj-lt"/>
              </a:rPr>
              <a:t>산업용 방진마스크 착용</a:t>
            </a:r>
            <a:r>
              <a:rPr lang="en-US" altLang="ko-KR" sz="1400" dirty="0" smtClean="0">
                <a:latin typeface="+mj-lt"/>
              </a:rPr>
              <a:t>)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텍스트 개체 틀 7"/>
          <p:cNvSpPr txBox="1">
            <a:spLocks/>
          </p:cNvSpPr>
          <p:nvPr/>
        </p:nvSpPr>
        <p:spPr>
          <a:xfrm>
            <a:off x="336277" y="7666875"/>
            <a:ext cx="6134598" cy="61257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밀폐형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장비도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가동 대수와 작업환경을 고려하여 국소배기장치 설치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및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운영 시 산업용 방진마스크 착용을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11</a:t>
            </a:fld>
            <a:endParaRPr lang="ko-KR" altLang="en-US" dirty="0"/>
          </a:p>
        </p:txBody>
      </p:sp>
      <p:sp>
        <p:nvSpPr>
          <p:cNvPr id="16" name="텍스트 개체 틀 7"/>
          <p:cNvSpPr txBox="1">
            <a:spLocks/>
          </p:cNvSpPr>
          <p:nvPr/>
        </p:nvSpPr>
        <p:spPr>
          <a:xfrm>
            <a:off x="356999" y="2339752"/>
            <a:ext cx="6028977" cy="101839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소재 선택 시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현재 보급되고 있는 소재 중 친환경 원료를 사용하는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</a:t>
            </a:r>
            <a:r>
              <a:rPr lang="en-US" altLang="ko-KR" sz="13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8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소재 등을 사용하시길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다만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PLA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소재의 경우에도 기능성 원료가 첨가된 복합성분으로 구성된 경우에는 첨가제 사용으로 인한 다른 유해물질이 포함될 수 있으므로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제품 원료에 대한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물질안전보건자료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(MSDS)</a:t>
            </a:r>
            <a:r>
              <a:rPr lang="en-US" altLang="ko-KR" sz="13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9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를 확인하여 주시길 바랍니다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물질안전보건자료는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소재 등의 제조사에서 제공받는 자료로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안전보건공단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홈페이지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(www.kosha.or.kr)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에서 검색하여 확인 할 수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있습니다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89925" y="8316416"/>
            <a:ext cx="3042697" cy="0"/>
          </a:xfrm>
          <a:prstGeom prst="line">
            <a:avLst/>
          </a:prstGeom>
          <a:ln w="19050">
            <a:solidFill>
              <a:srgbClr val="4FD1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-16323" y="8676456"/>
            <a:ext cx="6874323" cy="4154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9.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물질안전보건자료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(MSDS) –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화학물질에 대하여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유해위험성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응급조치요령 등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16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가지 항목에 대해 </a:t>
            </a:r>
            <a:endParaRPr lang="en-US" altLang="ko-KR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설명해주는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자료</a:t>
            </a:r>
            <a:endParaRPr lang="en-US" altLang="ko-KR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36276" y="1395746"/>
            <a:ext cx="4731088" cy="581315"/>
            <a:chOff x="5026327" y="1337624"/>
            <a:chExt cx="4731088" cy="581315"/>
          </a:xfrm>
        </p:grpSpPr>
        <p:sp>
          <p:nvSpPr>
            <p:cNvPr id="25" name="모서리가 둥근 직사각형 57">
              <a:extLst>
                <a:ext uri="{FF2B5EF4-FFF2-40B4-BE49-F238E27FC236}">
                  <a16:creationId xmlns:a16="http://schemas.microsoft.com/office/drawing/2014/main" id="{B9C5C342-8B93-44DE-8DD1-FBC6E946D368}"/>
                </a:ext>
              </a:extLst>
            </p:cNvPr>
            <p:cNvSpPr/>
            <p:nvPr/>
          </p:nvSpPr>
          <p:spPr>
            <a:xfrm>
              <a:off x="5046021" y="1413446"/>
              <a:ext cx="3495547" cy="42966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7298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6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B791669D-FBE4-4DCF-A225-74BC9F50FDF7}"/>
                </a:ext>
              </a:extLst>
            </p:cNvPr>
            <p:cNvSpPr/>
            <p:nvPr/>
          </p:nvSpPr>
          <p:spPr>
            <a:xfrm>
              <a:off x="5030394" y="1337624"/>
              <a:ext cx="581315" cy="581315"/>
            </a:xfrm>
            <a:prstGeom prst="ellipse">
              <a:avLst/>
            </a:prstGeom>
            <a:solidFill>
              <a:schemeClr val="tx2"/>
            </a:solidFill>
            <a:ln w="57150" cap="flat" cmpd="sng" algn="ctr">
              <a:solidFill>
                <a:srgbClr val="C1C6CC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07298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ko-KR" altLang="en-US" sz="1400" b="1" spc="-1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텍스트 개체 틀 15">
              <a:extLst>
                <a:ext uri="{FF2B5EF4-FFF2-40B4-BE49-F238E27FC236}">
                  <a16:creationId xmlns:a16="http://schemas.microsoft.com/office/drawing/2014/main" id="{2FCAB5A7-D5F4-4B17-9772-1EA036C5EC47}"/>
                </a:ext>
              </a:extLst>
            </p:cNvPr>
            <p:cNvSpPr txBox="1">
              <a:spLocks/>
            </p:cNvSpPr>
            <p:nvPr/>
          </p:nvSpPr>
          <p:spPr>
            <a:xfrm>
              <a:off x="5746261" y="1520558"/>
              <a:ext cx="4011154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 spc="-100" baseline="0">
                  <a:solidFill>
                    <a:schemeClr val="accent3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ko-KR" altLang="en-US" sz="14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  <a:ea typeface="+mn-ea"/>
                </a:rPr>
                <a:t>친환경 소재 사용하기</a:t>
              </a:r>
              <a:endParaRPr lang="en-US" altLang="ko-KR" sz="18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26327" y="1480821"/>
              <a:ext cx="565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</a:rPr>
                <a:t>셋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678406" y="4226266"/>
            <a:ext cx="3190753" cy="1497861"/>
            <a:chOff x="1912623" y="7308305"/>
            <a:chExt cx="2908430" cy="1159704"/>
          </a:xfrm>
        </p:grpSpPr>
        <p:pic>
          <p:nvPicPr>
            <p:cNvPr id="22" name="_x134741728" descr="EMB0001562c55f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903" b="90000" l="9894" r="89974">
                          <a14:backgroundMark x1="24274" y1="33871" x2="20712" y2="59032"/>
                          <a14:backgroundMark x1="24406" y1="65484" x2="43931" y2="69677"/>
                          <a14:backgroundMark x1="37467" y1="58710" x2="45910" y2="56452"/>
                          <a14:backgroundMark x1="37731" y1="52258" x2="36544" y2="52903"/>
                          <a14:backgroundMark x1="26781" y1="51935" x2="27968" y2="33226"/>
                          <a14:backgroundMark x1="28760" y1="54516" x2="29024" y2="50323"/>
                          <a14:backgroundMark x1="59631" y1="52903" x2="66755" y2="52903"/>
                          <a14:backgroundMark x1="67414" y1="47097" x2="71108" y2="50323"/>
                          <a14:backgroundMark x1="66887" y1="40645" x2="66755" y2="432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0" t="4541" r="31297" b="25519"/>
            <a:stretch/>
          </p:blipFill>
          <p:spPr bwMode="auto">
            <a:xfrm>
              <a:off x="1988840" y="7308305"/>
              <a:ext cx="2520280" cy="1152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14738" y1="36013" x2="16200" y2="37942"/>
                          <a14:foregroundMark x1="5238" y1="72026" x2="7430" y2="72026"/>
                          <a14:foregroundMark x1="93423" y1="28296" x2="94153" y2="51768"/>
                          <a14:foregroundMark x1="84044" y1="13505" x2="80633" y2="2122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12623" y="7366277"/>
              <a:ext cx="2908430" cy="1101732"/>
            </a:xfrm>
            <a:prstGeom prst="rect">
              <a:avLst/>
            </a:prstGeom>
          </p:spPr>
        </p:pic>
      </p:grpSp>
      <p:sp>
        <p:nvSpPr>
          <p:cNvPr id="24" name="직사각형 23"/>
          <p:cNvSpPr/>
          <p:nvPr/>
        </p:nvSpPr>
        <p:spPr>
          <a:xfrm>
            <a:off x="-27384" y="8388424"/>
            <a:ext cx="3869970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8.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PLA –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옥수수의 전분에서 추출한 원료로 만든 친환경 수지</a:t>
            </a:r>
            <a:endParaRPr lang="en-US" altLang="ko-KR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5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텍스트 개체 틀 7"/>
          <p:cNvSpPr txBox="1">
            <a:spLocks/>
          </p:cNvSpPr>
          <p:nvPr/>
        </p:nvSpPr>
        <p:spPr>
          <a:xfrm>
            <a:off x="352350" y="2051720"/>
            <a:ext cx="6028977" cy="86409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FFF(Fused Filament Fabrication)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 소재는 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다양한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색상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재질 등이 있어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프린팅을 하고자 하는 최종 제품의 특성에 따라 재료를 선택할 수 있으며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현재도 다양한 소재들이 개발되어 출시되고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8" descr="rigid ink 3d printing fila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85" y="6115539"/>
            <a:ext cx="591968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10229"/>
              </p:ext>
            </p:extLst>
          </p:nvPr>
        </p:nvGraphicFramePr>
        <p:xfrm>
          <a:off x="359755" y="2954259"/>
          <a:ext cx="5877557" cy="287324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014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2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2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소재 종류</a:t>
                      </a:r>
                      <a:endParaRPr lang="ko-KR" altLang="en-US" sz="1200" kern="12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프린팅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소재 특성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ABS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상대적으로 열에 강하므로 </a:t>
                      </a:r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구조용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부품으로 많이 쓰이며 강도가 우수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출력 후 표면 처리가 비교적 용이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PC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열가소성 플라스틱 소재로 전기 절연성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치수 안정성이 좋으며 전기 부품 제작에 가장 많이 사용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3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HIPS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고충격성과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우수한 휨 강도와 함께 균형이 잡힌 기계적 성질을 </a:t>
                      </a:r>
                      <a:r>
                        <a:rPr lang="ko-KR" altLang="en-US" sz="1200" b="1" strike="noStrike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가짐</a:t>
                      </a:r>
                      <a:endParaRPr lang="en-US" altLang="ko-KR" sz="1200" strike="sngStrike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3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TPU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유연성이 우수하고 내구성이 뛰어나 복원력이 좋음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PLA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출력 시 열 변형에 의한 수축이 적어 다른 소재들보다 정밀한 출력이 가능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Nylon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내구성이 강하고 특유의 유연성과 질긴 소재의 특징 때문에 </a:t>
                      </a:r>
                      <a:r>
                        <a:rPr lang="ko-KR" altLang="en-US" sz="12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기계 부품등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강도와 마모도가 높은 특성의 제품 </a:t>
                      </a:r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제작시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사용됨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3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PVA</a:t>
                      </a:r>
                    </a:p>
                  </a:txBody>
                  <a:tcPr marL="68580" marR="6858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물에 잘 녹기 때문에 서포터 소재로 사용이 용이함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12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텍스트 개체 틀 7"/>
          <p:cNvSpPr txBox="1">
            <a:spLocks/>
          </p:cNvSpPr>
          <p:nvPr/>
        </p:nvSpPr>
        <p:spPr>
          <a:xfrm>
            <a:off x="296339" y="7737241"/>
            <a:ext cx="6028977" cy="9705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하지만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이러한 소재들은 높은 온도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(200 ~ 260) </a:t>
            </a:r>
            <a:r>
              <a:rPr lang="en-US" altLang="ko-KR" sz="1200" baseline="50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en-US" altLang="ko-KR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에서 소재를 녹여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적층하는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방식이어서 소재 용융 시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휘발성유기화합물과 초미세입자가 방출된다는 관련 논문 및 연구내용들이 보고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되고 있으므로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가동 시 작업장 환기 및 적절한 안전 수칙을 준수하기를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36276" y="1395746"/>
            <a:ext cx="4731088" cy="581315"/>
            <a:chOff x="5026327" y="1337624"/>
            <a:chExt cx="4731088" cy="581315"/>
          </a:xfrm>
        </p:grpSpPr>
        <p:sp>
          <p:nvSpPr>
            <p:cNvPr id="13" name="모서리가 둥근 직사각형 57">
              <a:extLst>
                <a:ext uri="{FF2B5EF4-FFF2-40B4-BE49-F238E27FC236}">
                  <a16:creationId xmlns:a16="http://schemas.microsoft.com/office/drawing/2014/main" id="{B9C5C342-8B93-44DE-8DD1-FBC6E946D368}"/>
                </a:ext>
              </a:extLst>
            </p:cNvPr>
            <p:cNvSpPr/>
            <p:nvPr/>
          </p:nvSpPr>
          <p:spPr>
            <a:xfrm>
              <a:off x="5046021" y="1413446"/>
              <a:ext cx="3495547" cy="42966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7298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6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B791669D-FBE4-4DCF-A225-74BC9F50FDF7}"/>
                </a:ext>
              </a:extLst>
            </p:cNvPr>
            <p:cNvSpPr/>
            <p:nvPr/>
          </p:nvSpPr>
          <p:spPr>
            <a:xfrm>
              <a:off x="5030394" y="1337624"/>
              <a:ext cx="581315" cy="581315"/>
            </a:xfrm>
            <a:prstGeom prst="ellipse">
              <a:avLst/>
            </a:prstGeom>
            <a:solidFill>
              <a:schemeClr val="tx2"/>
            </a:solidFill>
            <a:ln w="57150" cap="flat" cmpd="sng" algn="ctr">
              <a:solidFill>
                <a:srgbClr val="C1C6CC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07298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ko-KR" altLang="en-US" sz="1400" b="1" spc="-1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텍스트 개체 틀 15">
              <a:extLst>
                <a:ext uri="{FF2B5EF4-FFF2-40B4-BE49-F238E27FC236}">
                  <a16:creationId xmlns:a16="http://schemas.microsoft.com/office/drawing/2014/main" id="{2FCAB5A7-D5F4-4B17-9772-1EA036C5EC47}"/>
                </a:ext>
              </a:extLst>
            </p:cNvPr>
            <p:cNvSpPr txBox="1">
              <a:spLocks/>
            </p:cNvSpPr>
            <p:nvPr/>
          </p:nvSpPr>
          <p:spPr>
            <a:xfrm>
              <a:off x="5746261" y="1520558"/>
              <a:ext cx="4011154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 spc="-100" baseline="0">
                  <a:solidFill>
                    <a:schemeClr val="accent3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ko-KR" altLang="en-US" sz="14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  <a:ea typeface="+mn-ea"/>
                </a:rPr>
                <a:t>소재 알아보기</a:t>
              </a:r>
              <a:endParaRPr lang="en-US" altLang="ko-KR" sz="18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26327" y="1480821"/>
              <a:ext cx="565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</a:rPr>
                <a:t>넷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502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13</a:t>
            </a:fld>
            <a:endParaRPr lang="ko-KR" altLang="en-US" dirty="0"/>
          </a:p>
        </p:txBody>
      </p:sp>
      <p:sp>
        <p:nvSpPr>
          <p:cNvPr id="25" name="텍스트 개체 틀 7"/>
          <p:cNvSpPr txBox="1">
            <a:spLocks/>
          </p:cNvSpPr>
          <p:nvPr/>
        </p:nvSpPr>
        <p:spPr>
          <a:xfrm>
            <a:off x="361365" y="2446929"/>
            <a:ext cx="6028977" cy="12961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 가동 직후 </a:t>
            </a:r>
            <a:r>
              <a:rPr lang="ko-KR" alt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노즐에서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소재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용융 시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초미세먼지와 휘발성유기화합물과 같은 유해물질이 방출되는 경향이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따라서</a:t>
            </a:r>
            <a:r>
              <a:rPr lang="en-US" altLang="ko-KR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altLang="ko-KR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가동 중 유해물질 저감을 위해서는 기본적으로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급기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및 배기 설비 시설을 확충하거나 환풍기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같은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환기장치를 설치하는 것을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60339" y="4434475"/>
            <a:ext cx="5040560" cy="2867049"/>
            <a:chOff x="516958" y="3901738"/>
            <a:chExt cx="5699760" cy="401545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958" y="3901738"/>
              <a:ext cx="5699760" cy="387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988840" y="7443029"/>
              <a:ext cx="3024335" cy="474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smtClean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ko-KR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환기장치 설치 예시</a:t>
              </a:r>
              <a:r>
                <a:rPr lang="en-US" altLang="ko-KR" sz="1600" b="1" smtClean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  <a:endPara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텍스트 개체 틀 7"/>
          <p:cNvSpPr txBox="1">
            <a:spLocks/>
          </p:cNvSpPr>
          <p:nvPr/>
        </p:nvSpPr>
        <p:spPr>
          <a:xfrm>
            <a:off x="361365" y="7524328"/>
            <a:ext cx="6028977" cy="61257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실내용 환풍기와 환기장치의 종류 및 설치 위치는 작업공간의 넓이와 환경에       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따라 적절하게 설치할 것을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05984" y="1359028"/>
            <a:ext cx="2731241" cy="581315"/>
            <a:chOff x="4370168" y="1423536"/>
            <a:chExt cx="2731241" cy="581315"/>
          </a:xfrm>
        </p:grpSpPr>
        <p:sp>
          <p:nvSpPr>
            <p:cNvPr id="12" name="모서리가 둥근 직사각형 57">
              <a:extLst>
                <a:ext uri="{FF2B5EF4-FFF2-40B4-BE49-F238E27FC236}">
                  <a16:creationId xmlns:a16="http://schemas.microsoft.com/office/drawing/2014/main" id="{B9C5C342-8B93-44DE-8DD1-FBC6E946D368}"/>
                </a:ext>
              </a:extLst>
            </p:cNvPr>
            <p:cNvSpPr/>
            <p:nvPr/>
          </p:nvSpPr>
          <p:spPr>
            <a:xfrm>
              <a:off x="4389863" y="1499358"/>
              <a:ext cx="2711546" cy="42966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7298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6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B791669D-FBE4-4DCF-A225-74BC9F50FDF7}"/>
                </a:ext>
              </a:extLst>
            </p:cNvPr>
            <p:cNvSpPr/>
            <p:nvPr/>
          </p:nvSpPr>
          <p:spPr>
            <a:xfrm>
              <a:off x="4374235" y="1423536"/>
              <a:ext cx="581315" cy="581315"/>
            </a:xfrm>
            <a:prstGeom prst="ellipse">
              <a:avLst/>
            </a:prstGeom>
            <a:solidFill>
              <a:schemeClr val="tx2"/>
            </a:solidFill>
            <a:ln w="57150" cap="flat" cmpd="sng" algn="ctr">
              <a:solidFill>
                <a:srgbClr val="C1C6CC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07298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ko-KR" altLang="en-US" sz="1400" b="1" spc="-1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70168" y="1566733"/>
              <a:ext cx="565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</a:rPr>
                <a:t>다섯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텍스트 개체 틀 15">
            <a:extLst>
              <a:ext uri="{FF2B5EF4-FFF2-40B4-BE49-F238E27FC236}">
                <a16:creationId xmlns:a16="http://schemas.microsoft.com/office/drawing/2014/main" id="{2FCAB5A7-D5F4-4B17-9772-1EA036C5EC47}"/>
              </a:ext>
            </a:extLst>
          </p:cNvPr>
          <p:cNvSpPr txBox="1">
            <a:spLocks/>
          </p:cNvSpPr>
          <p:nvPr/>
        </p:nvSpPr>
        <p:spPr>
          <a:xfrm>
            <a:off x="1229655" y="1548391"/>
            <a:ext cx="178955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-100" baseline="0">
                <a:solidFill>
                  <a:schemeClr val="accent3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4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환기장치 설치하기</a:t>
            </a:r>
            <a:endParaRPr lang="en-US" altLang="ko-KR" sz="1800" spc="-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395665" y="3882513"/>
            <a:ext cx="5202485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395665" y="3882512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848250" y="3941478"/>
            <a:ext cx="4664739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작업현장 공간면적을 고려하여 적절한 풍량의 환풍기를 선택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14863" y="3926090"/>
            <a:ext cx="123431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 smtClean="0">
                <a:solidFill>
                  <a:schemeClr val="bg1"/>
                </a:solidFill>
              </a:rPr>
              <a:t>1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7032" y="4686518"/>
            <a:ext cx="919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환풍기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34998" y="5868144"/>
            <a:ext cx="919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환풍기</a:t>
            </a:r>
            <a:endParaRPr lang="ko-KR" altLang="en-US" dirty="0"/>
          </a:p>
        </p:txBody>
      </p:sp>
      <p:sp>
        <p:nvSpPr>
          <p:cNvPr id="22" name="텍스트 개체 틀 7"/>
          <p:cNvSpPr txBox="1">
            <a:spLocks/>
          </p:cNvSpPr>
          <p:nvPr/>
        </p:nvSpPr>
        <p:spPr>
          <a:xfrm>
            <a:off x="358455" y="8207896"/>
            <a:ext cx="6028977" cy="61257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 작업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또는 작업 공간 환기 중에는 작업 공간에 오랜 시간 머무르지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않기를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1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14</a:t>
            </a:fld>
            <a:endParaRPr lang="ko-KR" altLang="en-US" dirty="0"/>
          </a:p>
        </p:txBody>
      </p:sp>
      <p:sp>
        <p:nvSpPr>
          <p:cNvPr id="12" name="텍스트 개체 틀 7"/>
          <p:cNvSpPr txBox="1">
            <a:spLocks/>
          </p:cNvSpPr>
          <p:nvPr/>
        </p:nvSpPr>
        <p:spPr>
          <a:xfrm>
            <a:off x="441940" y="5215312"/>
            <a:ext cx="5775670" cy="5631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환풍기는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 작동 전에 꼭 작동시켜야 하며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 작동 완료 후 최소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시간 이상은 계속 작동시켜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주시는 게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좋습니다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8" y="1881129"/>
            <a:ext cx="4536504" cy="1994305"/>
          </a:xfrm>
          <a:prstGeom prst="rect">
            <a:avLst/>
          </a:prstGeom>
        </p:spPr>
      </p:pic>
      <p:sp>
        <p:nvSpPr>
          <p:cNvPr id="14" name="텍스트 개체 틀 7"/>
          <p:cNvSpPr txBox="1">
            <a:spLocks/>
          </p:cNvSpPr>
          <p:nvPr/>
        </p:nvSpPr>
        <p:spPr>
          <a:xfrm>
            <a:off x="490865" y="7152592"/>
            <a:ext cx="5775670" cy="5631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환풍기 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작동 중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출입문을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완전히 밀폐하는 것 보다는 약간 열어 두어 외부 공기 유입에 따른 실내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환기율을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좋게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하는 게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효율적입니다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텍스트 개체 틀 7"/>
          <p:cNvSpPr txBox="1">
            <a:spLocks/>
          </p:cNvSpPr>
          <p:nvPr/>
        </p:nvSpPr>
        <p:spPr>
          <a:xfrm>
            <a:off x="581247" y="4003747"/>
            <a:ext cx="5775670" cy="5105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환풍기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설치 시 배출된 공기가 역류하지 않도록 창문 위치를 고려하여 설치    </a:t>
            </a:r>
            <a:endParaRPr lang="en-US" altLang="ko-KR" sz="13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하여야 합니다</a:t>
            </a:r>
            <a:r>
              <a:rPr lang="en-US" altLang="ko-KR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50070" y="3536880"/>
            <a:ext cx="2674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ko-KR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환기장치 설치 예시</a:t>
            </a:r>
            <a:r>
              <a:rPr lang="en-US" altLang="ko-KR" sz="1600" b="1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384127" y="1331641"/>
            <a:ext cx="4374951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384127" y="1331640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836712" y="1390606"/>
            <a:ext cx="3625993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환풍기 설치 시 창문이나 출입문 반대편에 설치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3325" y="1375218"/>
            <a:ext cx="123431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 smtClean="0">
                <a:solidFill>
                  <a:schemeClr val="bg1"/>
                </a:solidFill>
              </a:rPr>
              <a:t>2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384128" y="4747471"/>
            <a:ext cx="4330748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384127" y="4747470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836712" y="4806436"/>
            <a:ext cx="2904641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환풍기는 </a:t>
            </a:r>
            <a:r>
              <a:rPr kumimoji="1" lang="en-US" altLang="ko-KR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3D</a:t>
            </a:r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프린터 작동 전</a:t>
            </a:r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rPr>
              <a:t>∙후에 작동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6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3325" y="4791048"/>
            <a:ext cx="123432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3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384128" y="6691687"/>
            <a:ext cx="4330748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384127" y="6691686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836712" y="6750652"/>
            <a:ext cx="2933495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환풍기 작동 중 외부 공기 유입로 확보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3325" y="6735264"/>
            <a:ext cx="123432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 smtClean="0">
                <a:solidFill>
                  <a:schemeClr val="bg1"/>
                </a:solidFill>
              </a:rPr>
              <a:t>4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35" name="텍스트 개체 틀 7"/>
          <p:cNvSpPr txBox="1">
            <a:spLocks/>
          </p:cNvSpPr>
          <p:nvPr/>
        </p:nvSpPr>
        <p:spPr>
          <a:xfrm>
            <a:off x="403529" y="5848058"/>
            <a:ext cx="5775670" cy="5105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FFF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방식 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프린터는 초기 예열 작업 시 </a:t>
            </a:r>
            <a:r>
              <a:rPr lang="ko-KR" altLang="en-US" sz="13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초미세입자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순간 방출량이 급격히           </a:t>
            </a:r>
            <a:endParaRPr lang="en-US" altLang="ko-KR" sz="13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높아지기 때문에 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작동 시 환기가 꼭 필요합니다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36" name="텍스트 개체 틀 7"/>
          <p:cNvSpPr txBox="1">
            <a:spLocks/>
          </p:cNvSpPr>
          <p:nvPr/>
        </p:nvSpPr>
        <p:spPr>
          <a:xfrm>
            <a:off x="439394" y="8360788"/>
            <a:ext cx="5775670" cy="5631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쾌적한 작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업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현장 </a:t>
            </a:r>
            <a:r>
              <a:rPr lang="ko-KR" altLang="en-US" sz="1400" b="1" dirty="0" err="1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공기질을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유지하기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위해서는 자연환기 방법을 동시에 진행하시면 더욱 효율적으로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유해물질에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의한 피해를 줄일 수 있습니다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332657" y="7932231"/>
            <a:ext cx="4330748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332656" y="7932230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785241" y="7991196"/>
            <a:ext cx="2592056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자연환기 방법을 동시에 진행하기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0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51854" y="7975808"/>
            <a:ext cx="123432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5</a:t>
            </a:r>
            <a:endParaRPr lang="en-US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352350" y="464401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15</a:t>
            </a:fld>
            <a:endParaRPr lang="ko-KR" altLang="en-US" dirty="0"/>
          </a:p>
        </p:txBody>
      </p:sp>
      <p:sp>
        <p:nvSpPr>
          <p:cNvPr id="18" name="텍스트 개체 틀 7"/>
          <p:cNvSpPr txBox="1">
            <a:spLocks/>
          </p:cNvSpPr>
          <p:nvPr/>
        </p:nvSpPr>
        <p:spPr>
          <a:xfrm>
            <a:off x="352350" y="2051720"/>
            <a:ext cx="6028977" cy="12961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 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작업장에는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최소한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실내용 환풍기와 같은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환기장치를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설치하는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것을 권장하며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자연환기와 동시에 진행하시면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유해물질을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훨씬 효율적으로 저감 할 수 있습니다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다만</a:t>
            </a:r>
            <a:r>
              <a:rPr lang="en-US" altLang="ko-KR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altLang="ko-KR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환기장치를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일시적으로 사용하기가 어려운 경우에는 다음과 같이 자연환기를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모서리가 둥근 직사각형 57">
            <a:extLst>
              <a:ext uri="{FF2B5EF4-FFF2-40B4-BE49-F238E27FC236}">
                <a16:creationId xmlns:a16="http://schemas.microsoft.com/office/drawing/2014/main" id="{B9C5C342-8B93-44DE-8DD1-FBC6E946D368}"/>
              </a:ext>
            </a:extLst>
          </p:cNvPr>
          <p:cNvSpPr/>
          <p:nvPr/>
        </p:nvSpPr>
        <p:spPr>
          <a:xfrm>
            <a:off x="369782" y="1230223"/>
            <a:ext cx="2644456" cy="429669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7298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8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791669D-FBE4-4DCF-A225-74BC9F50FDF7}"/>
              </a:ext>
            </a:extLst>
          </p:cNvPr>
          <p:cNvSpPr/>
          <p:nvPr/>
        </p:nvSpPr>
        <p:spPr>
          <a:xfrm>
            <a:off x="354155" y="1154401"/>
            <a:ext cx="581315" cy="581315"/>
          </a:xfrm>
          <a:prstGeom prst="ellipse">
            <a:avLst/>
          </a:prstGeom>
          <a:solidFill>
            <a:schemeClr val="tx2"/>
          </a:solidFill>
          <a:ln w="57150" cap="flat" cmpd="sng" algn="ctr">
            <a:solidFill>
              <a:srgbClr val="C1C6CC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07298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400" b="1" spc="-1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텍스트 개체 틀 15">
            <a:extLst>
              <a:ext uri="{FF2B5EF4-FFF2-40B4-BE49-F238E27FC236}">
                <a16:creationId xmlns:a16="http://schemas.microsoft.com/office/drawing/2014/main" id="{2FCAB5A7-D5F4-4B17-9772-1EA036C5EC47}"/>
              </a:ext>
            </a:extLst>
          </p:cNvPr>
          <p:cNvSpPr txBox="1">
            <a:spLocks/>
          </p:cNvSpPr>
          <p:nvPr/>
        </p:nvSpPr>
        <p:spPr>
          <a:xfrm>
            <a:off x="1089862" y="1353853"/>
            <a:ext cx="176216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-100" baseline="0">
                <a:solidFill>
                  <a:schemeClr val="accent3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4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자연환기 실천 방법</a:t>
            </a:r>
            <a:endParaRPr lang="en-US" altLang="ko-KR" sz="1800" spc="-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88" y="1297598"/>
            <a:ext cx="565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여섯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37" y="6876256"/>
            <a:ext cx="3568870" cy="221034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08" y="4159070"/>
            <a:ext cx="3093520" cy="1997106"/>
          </a:xfrm>
          <a:prstGeom prst="rect">
            <a:avLst/>
          </a:prstGeom>
        </p:spPr>
      </p:pic>
      <p:sp>
        <p:nvSpPr>
          <p:cNvPr id="23" name="텍스트 개체 틀 12"/>
          <p:cNvSpPr txBox="1">
            <a:spLocks/>
          </p:cNvSpPr>
          <p:nvPr/>
        </p:nvSpPr>
        <p:spPr>
          <a:xfrm>
            <a:off x="1339725" y="3553361"/>
            <a:ext cx="6481763" cy="6382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ko-KR" altLang="en-US" sz="1600" b="1" dirty="0" smtClean="0">
                <a:solidFill>
                  <a:srgbClr val="2DB7D7"/>
                </a:solidFill>
              </a:rPr>
              <a:t>봄</a:t>
            </a:r>
            <a:r>
              <a:rPr lang="en-US" altLang="ko-KR" sz="1600" b="1" dirty="0" smtClean="0">
                <a:solidFill>
                  <a:srgbClr val="2DB7D7"/>
                </a:solidFill>
              </a:rPr>
              <a:t>/</a:t>
            </a:r>
            <a:r>
              <a:rPr lang="ko-KR" altLang="en-US" sz="1600" b="1" dirty="0" smtClean="0">
                <a:solidFill>
                  <a:srgbClr val="2DB7D7"/>
                </a:solidFill>
              </a:rPr>
              <a:t>가을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실내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</a:rPr>
              <a:t>·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외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온도차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일정시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355617" y="3851920"/>
            <a:ext cx="4023319" cy="37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외부환경을 고려하여 창문을 </a:t>
            </a:r>
            <a:r>
              <a:rPr lang="en-US" altLang="ko-KR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(5 ~ 20)cm </a:t>
            </a: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정도 열어놓는 것이 좋습니다</a:t>
            </a:r>
            <a:r>
              <a:rPr lang="en-US" altLang="ko-KR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z="1200" dirty="0">
              <a:solidFill>
                <a:srgbClr val="00336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5" name="텍스트 개체 틀 12"/>
          <p:cNvSpPr txBox="1">
            <a:spLocks/>
          </p:cNvSpPr>
          <p:nvPr/>
        </p:nvSpPr>
        <p:spPr>
          <a:xfrm>
            <a:off x="1339725" y="6219492"/>
            <a:ext cx="6481763" cy="6382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ko-KR" altLang="en-US" sz="1600" b="1" dirty="0" smtClean="0">
                <a:solidFill>
                  <a:srgbClr val="2DB7D7"/>
                </a:solidFill>
              </a:rPr>
              <a:t>여</a:t>
            </a:r>
            <a:r>
              <a:rPr lang="ko-KR" altLang="en-US" sz="1600" b="1" dirty="0">
                <a:solidFill>
                  <a:srgbClr val="2DB7D7"/>
                </a:solidFill>
              </a:rPr>
              <a:t>름</a:t>
            </a:r>
            <a:r>
              <a:rPr lang="en-US" altLang="ko-KR" sz="1600" b="1" dirty="0" smtClean="0">
                <a:solidFill>
                  <a:srgbClr val="2DB7D7"/>
                </a:solidFill>
              </a:rPr>
              <a:t>/</a:t>
            </a:r>
            <a:r>
              <a:rPr lang="ko-KR" altLang="en-US" sz="1600" b="1" dirty="0" smtClean="0">
                <a:solidFill>
                  <a:srgbClr val="2DB7D7"/>
                </a:solidFill>
              </a:rPr>
              <a:t>겨울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프린터 가동직후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355617" y="6518051"/>
            <a:ext cx="4567671" cy="37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외부환경을 고려하여 창문 및 출입문을 </a:t>
            </a:r>
            <a:r>
              <a:rPr lang="en-US" altLang="ko-KR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dirty="0" err="1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분정도</a:t>
            </a: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개방하여 주시면 좋습니다</a:t>
            </a:r>
            <a:r>
              <a:rPr lang="en-US" altLang="ko-KR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z="1200" dirty="0">
              <a:solidFill>
                <a:srgbClr val="00336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16497" y="3658840"/>
            <a:ext cx="650421" cy="379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516497" y="6219811"/>
            <a:ext cx="650421" cy="379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811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16</a:t>
            </a:fld>
            <a:endParaRPr lang="ko-KR" altLang="en-US" dirty="0"/>
          </a:p>
        </p:txBody>
      </p:sp>
      <p:sp>
        <p:nvSpPr>
          <p:cNvPr id="13" name="텍스트 개체 틀 7"/>
          <p:cNvSpPr txBox="1">
            <a:spLocks/>
          </p:cNvSpPr>
          <p:nvPr/>
        </p:nvSpPr>
        <p:spPr>
          <a:xfrm>
            <a:off x="706735" y="7740352"/>
            <a:ext cx="6028977" cy="61257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 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출력물 완료 후 프린터 내부 잔류 찌꺼기 청소 및 작업공간을 </a:t>
            </a:r>
            <a:endParaRPr lang="en-US" altLang="ko-KR" sz="13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ko-KR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정기적으로 청소해주는게 좋습니다</a:t>
            </a:r>
            <a:r>
              <a:rPr lang="en-US" altLang="ko-KR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rcRect t="5066" r="7916" b="3593"/>
          <a:stretch/>
        </p:blipFill>
        <p:spPr>
          <a:xfrm>
            <a:off x="1396510" y="5197870"/>
            <a:ext cx="4248472" cy="2191527"/>
          </a:xfrm>
          <a:prstGeom prst="rect">
            <a:avLst/>
          </a:prstGeom>
        </p:spPr>
      </p:pic>
      <p:sp>
        <p:nvSpPr>
          <p:cNvPr id="18" name="텍스트 개체 틀 12"/>
          <p:cNvSpPr txBox="1">
            <a:spLocks/>
          </p:cNvSpPr>
          <p:nvPr/>
        </p:nvSpPr>
        <p:spPr>
          <a:xfrm>
            <a:off x="1493195" y="1619672"/>
            <a:ext cx="6481763" cy="6382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ko-KR" sz="1600" b="1" dirty="0" smtClean="0">
                <a:solidFill>
                  <a:srgbClr val="2DB7D7"/>
                </a:solidFill>
              </a:rPr>
              <a:t>3D </a:t>
            </a:r>
            <a:r>
              <a:rPr lang="ko-KR" altLang="en-US" sz="1600" b="1" dirty="0" smtClean="0">
                <a:solidFill>
                  <a:srgbClr val="2DB7D7"/>
                </a:solidFill>
              </a:rPr>
              <a:t>프린터 장기간 </a:t>
            </a:r>
            <a:r>
              <a:rPr lang="ko-KR" altLang="en-US" sz="1600" b="1" dirty="0" err="1" smtClean="0">
                <a:solidFill>
                  <a:srgbClr val="2DB7D7"/>
                </a:solidFill>
              </a:rPr>
              <a:t>가동시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1509087" y="1864373"/>
            <a:ext cx="4023319" cy="37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한 시간 </a:t>
            </a: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주기로 창문 및 출입문을 </a:t>
            </a:r>
            <a:r>
              <a:rPr lang="en-US" altLang="ko-KR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dirty="0" err="1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분정도</a:t>
            </a: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환기 시켜주시면 좋습니다</a:t>
            </a:r>
            <a:r>
              <a:rPr lang="en-US" altLang="ko-KR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z="1200" dirty="0">
              <a:solidFill>
                <a:srgbClr val="00336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065" y="2502655"/>
            <a:ext cx="4913202" cy="1654030"/>
          </a:xfrm>
          <a:prstGeom prst="rect">
            <a:avLst/>
          </a:prstGeom>
        </p:spPr>
      </p:pic>
      <p:sp>
        <p:nvSpPr>
          <p:cNvPr id="25" name="텍스트 개체 틀 12"/>
          <p:cNvSpPr txBox="1">
            <a:spLocks/>
          </p:cNvSpPr>
          <p:nvPr/>
        </p:nvSpPr>
        <p:spPr>
          <a:xfrm>
            <a:off x="1487313" y="4298131"/>
            <a:ext cx="6481763" cy="6382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ko-KR" sz="1600" b="1" dirty="0">
                <a:solidFill>
                  <a:srgbClr val="2DB7D7"/>
                </a:solidFill>
              </a:rPr>
              <a:t>3D </a:t>
            </a:r>
            <a:r>
              <a:rPr lang="ko-KR" altLang="en-US" sz="1600" b="1" dirty="0">
                <a:solidFill>
                  <a:srgbClr val="2DB7D7"/>
                </a:solidFill>
              </a:rPr>
              <a:t>프린터 </a:t>
            </a:r>
            <a:r>
              <a:rPr lang="ko-KR" altLang="en-US" sz="1600" b="1" dirty="0" smtClean="0">
                <a:solidFill>
                  <a:srgbClr val="2DB7D7"/>
                </a:solidFill>
              </a:rPr>
              <a:t>가동 후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518482" y="4433827"/>
            <a:ext cx="4567671" cy="71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3D </a:t>
            </a: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프린터 전면도어</a:t>
            </a: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를</a:t>
            </a: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열고 창문 및 출입문을 </a:t>
            </a:r>
            <a:r>
              <a:rPr lang="en-US" altLang="ko-KR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30</a:t>
            </a: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분 이상 </a:t>
            </a:r>
            <a:r>
              <a:rPr lang="ko-KR" altLang="en-US" sz="1200" dirty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환기 </a:t>
            </a: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시켜주시면</a:t>
            </a:r>
            <a:endParaRPr lang="en-US" altLang="ko-KR" sz="1200" dirty="0" smtClean="0">
              <a:solidFill>
                <a:srgbClr val="00336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defRPr/>
            </a:pPr>
            <a:r>
              <a:rPr lang="ko-KR" altLang="en-US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좋습니다</a:t>
            </a:r>
            <a:r>
              <a:rPr lang="en-US" altLang="ko-KR" sz="1200" dirty="0" smtClean="0">
                <a:solidFill>
                  <a:srgbClr val="00336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z="1200" dirty="0">
              <a:solidFill>
                <a:srgbClr val="00336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852" y="6965028"/>
            <a:ext cx="1054118" cy="36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271" y="6905641"/>
            <a:ext cx="489549" cy="48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633107" y="1671293"/>
            <a:ext cx="650421" cy="379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633106" y="4352703"/>
            <a:ext cx="650421" cy="379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58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17</a:t>
            </a:fld>
            <a:endParaRPr lang="ko-KR" altLang="en-US" dirty="0"/>
          </a:p>
        </p:txBody>
      </p:sp>
      <p:sp>
        <p:nvSpPr>
          <p:cNvPr id="9" name="텍스트 개체 틀 7"/>
          <p:cNvSpPr txBox="1">
            <a:spLocks/>
          </p:cNvSpPr>
          <p:nvPr/>
        </p:nvSpPr>
        <p:spPr>
          <a:xfrm>
            <a:off x="342970" y="2303483"/>
            <a:ext cx="6028977" cy="7920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 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가동 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중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발생되는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유해물질은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프린터가 설치된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공간용적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가동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수 및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소재 종류에 따라 달라지고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 설치 위치에 따라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실내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움직임 상태가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달라 질 수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텍스트 개체 틀 7"/>
          <p:cNvSpPr txBox="1">
            <a:spLocks/>
          </p:cNvSpPr>
          <p:nvPr/>
        </p:nvSpPr>
        <p:spPr>
          <a:xfrm>
            <a:off x="517662" y="3711458"/>
            <a:ext cx="5775670" cy="5375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작</a:t>
            </a:r>
            <a:r>
              <a:rPr lang="ko-KR" altLang="en-US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업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현장 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 m</a:t>
            </a:r>
            <a:r>
              <a:rPr lang="en-US" altLang="ko-KR" sz="1400" b="1" baseline="30000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 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평</a:t>
            </a:r>
            <a:r>
              <a:rPr lang="en-US" altLang="ko-KR" sz="1400" b="1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을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기준으로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프린터는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대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이하로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설치하는 것을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94" y="6049110"/>
            <a:ext cx="4547616" cy="2088232"/>
          </a:xfrm>
          <a:prstGeom prst="rect">
            <a:avLst/>
          </a:prstGeom>
        </p:spPr>
      </p:pic>
      <p:sp>
        <p:nvSpPr>
          <p:cNvPr id="22" name="텍스트 개체 틀 7"/>
          <p:cNvSpPr txBox="1">
            <a:spLocks/>
          </p:cNvSpPr>
          <p:nvPr/>
        </p:nvSpPr>
        <p:spPr>
          <a:xfrm>
            <a:off x="545262" y="5205486"/>
            <a:ext cx="5494246" cy="6626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에어컨 및 선풍기 설치 시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실내 공기 순환을 고려하여 환풍기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반대편에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설치하는 것을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11" name="텍스트 개체 틀 7"/>
          <p:cNvSpPr txBox="1">
            <a:spLocks/>
          </p:cNvSpPr>
          <p:nvPr/>
        </p:nvSpPr>
        <p:spPr>
          <a:xfrm>
            <a:off x="471078" y="8318308"/>
            <a:ext cx="5970616" cy="4743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에어컨 및 환풍기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설치 시 작업공간을 고려하여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내부 순환이 잘 되는 배열로 </a:t>
            </a:r>
            <a:endParaRPr lang="en-US" altLang="ko-KR" sz="13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설치하실 것을 권장합니다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altLang="ko-KR" sz="13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모서리가 둥근 직사각형 57">
            <a:extLst>
              <a:ext uri="{FF2B5EF4-FFF2-40B4-BE49-F238E27FC236}">
                <a16:creationId xmlns:a16="http://schemas.microsoft.com/office/drawing/2014/main" id="{B9C5C342-8B93-44DE-8DD1-FBC6E946D368}"/>
              </a:ext>
            </a:extLst>
          </p:cNvPr>
          <p:cNvSpPr/>
          <p:nvPr/>
        </p:nvSpPr>
        <p:spPr>
          <a:xfrm>
            <a:off x="352350" y="1466629"/>
            <a:ext cx="3796730" cy="429669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7298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8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791669D-FBE4-4DCF-A225-74BC9F50FDF7}"/>
              </a:ext>
            </a:extLst>
          </p:cNvPr>
          <p:cNvSpPr/>
          <p:nvPr/>
        </p:nvSpPr>
        <p:spPr>
          <a:xfrm>
            <a:off x="336723" y="1390807"/>
            <a:ext cx="581315" cy="581315"/>
          </a:xfrm>
          <a:prstGeom prst="ellipse">
            <a:avLst/>
          </a:prstGeom>
          <a:solidFill>
            <a:schemeClr val="tx2"/>
          </a:solidFill>
          <a:ln w="57150" cap="flat" cmpd="sng" algn="ctr">
            <a:solidFill>
              <a:srgbClr val="C1C6CC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07298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400" b="1" spc="-1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텍스트 개체 틀 15">
            <a:extLst>
              <a:ext uri="{FF2B5EF4-FFF2-40B4-BE49-F238E27FC236}">
                <a16:creationId xmlns:a16="http://schemas.microsoft.com/office/drawing/2014/main" id="{2FCAB5A7-D5F4-4B17-9772-1EA036C5EC47}"/>
              </a:ext>
            </a:extLst>
          </p:cNvPr>
          <p:cNvSpPr txBox="1">
            <a:spLocks/>
          </p:cNvSpPr>
          <p:nvPr/>
        </p:nvSpPr>
        <p:spPr>
          <a:xfrm>
            <a:off x="1052590" y="1573741"/>
            <a:ext cx="401115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-100" baseline="0">
                <a:solidFill>
                  <a:schemeClr val="accent3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4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설치공간 효율적 배치</a:t>
            </a:r>
            <a:endParaRPr lang="en-US" altLang="ko-KR" sz="1800" spc="-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656" y="1534004"/>
            <a:ext cx="565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일곱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577255" y="3278138"/>
            <a:ext cx="4689411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577255" y="3278137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1029840" y="3337103"/>
            <a:ext cx="4034759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en-US" altLang="ko-KR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13 m</a:t>
            </a:r>
            <a:r>
              <a:rPr kumimoji="1" lang="en-US" altLang="ko-KR" sz="1400" kern="0" spc="-50" baseline="30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kumimoji="1" lang="en-US" altLang="ko-KR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(4</a:t>
            </a:r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평</a:t>
            </a:r>
            <a:r>
              <a:rPr kumimoji="1" lang="en-US" altLang="ko-KR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을 기준으로 </a:t>
            </a:r>
            <a:r>
              <a:rPr kumimoji="1" lang="en-US" altLang="ko-KR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3D</a:t>
            </a:r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프린터는 </a:t>
            </a:r>
            <a:r>
              <a:rPr kumimoji="1" lang="en-US" altLang="ko-KR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대 이하로 설치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6453" y="3321715"/>
            <a:ext cx="123432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1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577255" y="4733407"/>
            <a:ext cx="4689411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577255" y="4733406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1029840" y="4792372"/>
            <a:ext cx="3911327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프린터 설치 시 창문 및 환풍기와 가까운 곳에 설치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7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6453" y="4776984"/>
            <a:ext cx="123432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 smtClean="0">
                <a:solidFill>
                  <a:schemeClr val="bg1"/>
                </a:solidFill>
              </a:rPr>
              <a:t>2</a:t>
            </a:r>
            <a:endParaRPr lang="en-US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8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>
              <a:defRPr sz="1600" b="1">
                <a:solidFill>
                  <a:srgbClr val="0070C0"/>
                </a:solidFill>
              </a:defRPr>
            </a:lvl1pPr>
          </a:lstStyle>
          <a:p>
            <a:fld id="{01BA0803-458E-4A27-819B-0BF37BE3F7E4}" type="slidenum">
              <a:rPr lang="ko-KR" altLang="en-US"/>
              <a:pPr/>
              <a:t>18</a:t>
            </a:fld>
            <a:endParaRPr lang="ko-KR" altLang="en-US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242889" y="7956376"/>
            <a:ext cx="3042697" cy="0"/>
          </a:xfrm>
          <a:prstGeom prst="line">
            <a:avLst/>
          </a:prstGeom>
          <a:ln w="19050">
            <a:solidFill>
              <a:srgbClr val="4FD1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7"/>
          <p:cNvSpPr txBox="1">
            <a:spLocks/>
          </p:cNvSpPr>
          <p:nvPr/>
        </p:nvSpPr>
        <p:spPr>
          <a:xfrm>
            <a:off x="332656" y="2249613"/>
            <a:ext cx="5638262" cy="131742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공기청정기 선택 시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초미세먼지를 제거할 수 있는 </a:t>
            </a:r>
            <a:r>
              <a:rPr lang="ko-KR" altLang="en-US" sz="13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헤파필터</a:t>
            </a:r>
            <a:r>
              <a:rPr lang="en-US" altLang="ko-KR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(HEPA Filter)</a:t>
            </a:r>
            <a:r>
              <a:rPr lang="en-US" altLang="ko-KR" sz="1300" b="1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가 부착된 공기청정기 사용을 권장합니다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또한</a:t>
            </a:r>
            <a:r>
              <a:rPr lang="en-US" altLang="ko-KR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필요한 경우 미세먼지 정화 능력이 있는 공기정화식물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벤자민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고무나무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아레카야자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관음죽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스킨답서스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시클라멘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행운목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등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을 사용하시길 바랍니다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8100392"/>
            <a:ext cx="6735712" cy="9810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10.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헤파필터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(HEPA Filter) – High Efficiency Particulate Air Filter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입경이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0.3 µm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인 입자상 물질을 </a:t>
            </a:r>
            <a:r>
              <a:rPr lang="ko-KR" alt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endParaRPr lang="en-US" altLang="ko-KR" sz="105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99.97 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%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이상 제거하는 필터로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미국 </a:t>
            </a:r>
            <a:r>
              <a:rPr lang="en-US" altLang="ko-KR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ashrae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(American Society of Heating, Refrigerating and Air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</a:t>
            </a:r>
          </a:p>
          <a:p>
            <a:pPr algn="just">
              <a:lnSpc>
                <a:spcPct val="150000"/>
              </a:lnSpc>
            </a:pP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Conditioning Engineers</a:t>
            </a:r>
            <a:r>
              <a:rPr lang="en-US" altLang="ko-KR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) STANDARD 52-2-1999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에서 규정하는 </a:t>
            </a:r>
            <a:r>
              <a:rPr lang="ko-KR" altLang="en-US" sz="105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성능기준의</a:t>
            </a:r>
            <a:r>
              <a:rPr lang="ko-KR" altLang="en-US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필터</a:t>
            </a:r>
            <a:endParaRPr lang="en-US" altLang="ko-KR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l"/>
            </a:pPr>
            <a:endParaRPr lang="en-US" altLang="ko-KR" sz="1050" b="1" cap="all" spc="0" dirty="0">
              <a:ln w="0">
                <a:solidFill>
                  <a:schemeClr val="tx1"/>
                </a:solidFill>
              </a:ln>
              <a:effectLst/>
            </a:endParaRPr>
          </a:p>
        </p:txBody>
      </p:sp>
      <p:sp>
        <p:nvSpPr>
          <p:cNvPr id="10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4.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쾌적하게 이용하기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BE0F384-8696-4AD1-A515-4E6A75080ECB}"/>
              </a:ext>
            </a:extLst>
          </p:cNvPr>
          <p:cNvSpPr/>
          <p:nvPr/>
        </p:nvSpPr>
        <p:spPr>
          <a:xfrm>
            <a:off x="332656" y="1734006"/>
            <a:ext cx="4374951" cy="3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화살표: 오각형 52">
            <a:extLst>
              <a:ext uri="{FF2B5EF4-FFF2-40B4-BE49-F238E27FC236}">
                <a16:creationId xmlns:a16="http://schemas.microsoft.com/office/drawing/2014/main" id="{2A726341-CE0D-4AAD-AD6F-EBAFBEEF2216}"/>
              </a:ext>
            </a:extLst>
          </p:cNvPr>
          <p:cNvSpPr/>
          <p:nvPr/>
        </p:nvSpPr>
        <p:spPr>
          <a:xfrm>
            <a:off x="332656" y="1734005"/>
            <a:ext cx="394240" cy="333375"/>
          </a:xfrm>
          <a:prstGeom prst="homePlate">
            <a:avLst>
              <a:gd name="adj" fmla="val 2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555D3465-55AA-4FCE-9C7D-3B204A0CEEA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785241" y="1792971"/>
            <a:ext cx="3111429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389626" eaLnBrk="0" latinLnBrk="1" hangingPunct="0"/>
            <a:r>
              <a:rPr kumimoji="1" lang="ko-KR" altLang="en-US" sz="1400" kern="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공기청정기 및 공기정화식물을 이용하기</a:t>
            </a:r>
            <a:endParaRPr kumimoji="1" lang="en-US" altLang="ko-KR" sz="1400" kern="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49CEA219-0F79-4D0D-B40F-C07E8E64A2B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51854" y="1777583"/>
            <a:ext cx="123432" cy="246221"/>
          </a:xfrm>
          <a:prstGeom prst="rect">
            <a:avLst/>
          </a:prstGeom>
          <a:noFill/>
          <a:extLst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defTabSz="389626" eaLnBrk="0" latinLnBrk="1" hangingPunct="0">
              <a:defRPr kumimoji="1" sz="1600" kern="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3</a:t>
            </a:r>
            <a:endParaRPr lang="en-US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0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2889" y="600864"/>
            <a:ext cx="6426994" cy="369332"/>
          </a:xfrm>
        </p:spPr>
        <p:txBody>
          <a:bodyPr/>
          <a:lstStyle/>
          <a:p>
            <a:r>
              <a:rPr lang="en-US" altLang="ko-KR" dirty="0">
                <a:ea typeface="Tahoma" pitchFamily="34" charset="0"/>
              </a:rPr>
              <a:t>5.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</a:t>
            </a:r>
            <a:r>
              <a:rPr lang="ko-KR" altLang="en-US" dirty="0" smtClean="0">
                <a:ea typeface="Tahoma" pitchFamily="34" charset="0"/>
              </a:rPr>
              <a:t>안전관리 수칙 알아보기</a:t>
            </a:r>
            <a:endParaRPr lang="ko-KR" altLang="en-US" dirty="0"/>
          </a:p>
        </p:txBody>
      </p:sp>
      <p:sp>
        <p:nvSpPr>
          <p:cNvPr id="4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332656" y="1278214"/>
            <a:ext cx="6081290" cy="1106381"/>
          </a:xfrm>
        </p:spPr>
        <p:txBody>
          <a:bodyPr/>
          <a:lstStyle/>
          <a:p>
            <a:pPr lvl="0" algn="just">
              <a:lnSpc>
                <a:spcPts val="2000"/>
              </a:lnSpc>
              <a:spcAft>
                <a:spcPts val="600"/>
              </a:spcAft>
              <a:defRPr/>
            </a:pPr>
            <a:r>
              <a:rPr lang="en-US" altLang="ko-KR" sz="13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프린터를 안전하게 사용하기 위해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작업 시 다음 사항들을 주의해 주시길 바랍니다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7" name="제목 8"/>
          <p:cNvSpPr txBox="1">
            <a:spLocks/>
          </p:cNvSpPr>
          <p:nvPr/>
        </p:nvSpPr>
        <p:spPr>
          <a:xfrm>
            <a:off x="332656" y="2051720"/>
            <a:ext cx="6481763" cy="64633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  1. </a:t>
            </a:r>
            <a:r>
              <a:rPr lang="ko-KR" altLang="en-US" sz="1400" b="1" dirty="0" err="1" smtClean="0"/>
              <a:t>장비사용법</a:t>
            </a:r>
            <a:r>
              <a:rPr lang="ko-KR" altLang="en-US" sz="1400" b="1" dirty="0" smtClean="0"/>
              <a:t> 및 안전수칙을 확인해주세요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  2. </a:t>
            </a:r>
            <a:r>
              <a:rPr lang="ko-KR" altLang="en-US" sz="1400" b="1" dirty="0" smtClean="0"/>
              <a:t>프린터 이용 전에 사용 소재에 따른 장비 가동 설정을 확인해주세요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  3. </a:t>
            </a:r>
            <a:r>
              <a:rPr lang="ko-KR" altLang="en-US" sz="1400" b="1" dirty="0" smtClean="0"/>
              <a:t>프린터 작동 중에는 소재가 압출되는 부위에 높은 열이 발생하므로 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</a:t>
            </a:r>
            <a:r>
              <a:rPr lang="ko-KR" altLang="en-US" sz="1400" b="1" dirty="0" err="1" smtClean="0"/>
              <a:t>구동부에</a:t>
            </a:r>
            <a:r>
              <a:rPr lang="ko-KR" altLang="en-US" sz="1400" b="1" dirty="0" smtClean="0"/>
              <a:t> 손을 대지 말아주세요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  4. </a:t>
            </a:r>
            <a:r>
              <a:rPr lang="ko-KR" altLang="en-US" sz="1400" b="1" dirty="0" smtClean="0"/>
              <a:t>필라멘트 투입 및 교체 시 화상에 주의하여 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  5. </a:t>
            </a:r>
            <a:r>
              <a:rPr lang="ko-KR" altLang="en-US" sz="1400" b="1" dirty="0" smtClean="0"/>
              <a:t>필라멘트가 녹는 과정에서 유해물질이 발생할 수 있으므로 산업용 방진    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</a:t>
            </a:r>
            <a:r>
              <a:rPr lang="ko-KR" altLang="en-US" sz="1400" b="1" dirty="0" smtClean="0"/>
              <a:t>마스크를 착용해 주세요</a:t>
            </a:r>
            <a:r>
              <a:rPr lang="en-US" altLang="ko-KR" sz="1400" b="1" dirty="0" smtClean="0"/>
              <a:t>.</a:t>
            </a:r>
            <a:endParaRPr lang="en-US" altLang="ko-KR" sz="1400" b="1" dirty="0"/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  6. </a:t>
            </a:r>
            <a:r>
              <a:rPr lang="ko-KR" altLang="en-US" sz="1400" b="1" dirty="0" smtClean="0"/>
              <a:t>작동 오류로 인한 사고위험이 있으므로 출력 시작 후 </a:t>
            </a:r>
            <a:r>
              <a:rPr lang="en-US" altLang="ko-KR" sz="1400" b="1" dirty="0" smtClean="0"/>
              <a:t>3</a:t>
            </a:r>
            <a:r>
              <a:rPr lang="ko-KR" altLang="en-US" sz="1400" b="1" dirty="0" smtClean="0"/>
              <a:t>분 정도 바닥에 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defRPr/>
            </a:pPr>
            <a:r>
              <a:rPr lang="ko-KR" altLang="en-US" sz="1400" b="1" dirty="0" smtClean="0"/>
              <a:t>      안착 하였는지 확인해주세요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 smtClean="0"/>
              <a:t>  7. </a:t>
            </a:r>
            <a:r>
              <a:rPr lang="ko-KR" altLang="en-US" sz="1400" b="1" dirty="0" smtClean="0"/>
              <a:t>개방형 장비는 작동 중 이물질이 들어가면 발화 위험이 있으므로 이용 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ko-KR" altLang="en-US" sz="1400" b="1" dirty="0" smtClean="0"/>
              <a:t>      전에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주변을 정리해 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 smtClean="0"/>
              <a:t>  8. </a:t>
            </a:r>
            <a:r>
              <a:rPr lang="ko-KR" altLang="en-US" sz="1400" b="1" dirty="0" smtClean="0"/>
              <a:t>출력물은 노즐과 베드의 온도가 충분히 내려갔는지 확인한 후에 장갑을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</a:t>
            </a:r>
            <a:r>
              <a:rPr lang="ko-KR" altLang="en-US" sz="1400" b="1" dirty="0" smtClean="0"/>
              <a:t>착용하고 </a:t>
            </a:r>
            <a:r>
              <a:rPr lang="ko-KR" altLang="en-US" sz="1400" b="1" dirty="0" err="1" smtClean="0"/>
              <a:t>꺼내주세요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 smtClean="0"/>
              <a:t>  9. </a:t>
            </a:r>
            <a:r>
              <a:rPr lang="ko-KR" altLang="en-US" sz="1400" b="1" dirty="0" smtClean="0"/>
              <a:t>출력물 및 서포터 제거 시 파편이 얼굴에 튀거나 날카로운 도구에 손을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</a:t>
            </a:r>
            <a:r>
              <a:rPr lang="ko-KR" altLang="en-US" sz="1400" b="1" dirty="0" smtClean="0"/>
              <a:t>베일 수 있으므로 보호장갑 및 보안경을 착용해주세요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 smtClean="0"/>
              <a:t>10. </a:t>
            </a:r>
            <a:r>
              <a:rPr lang="ko-KR" altLang="en-US" sz="1400" b="1" dirty="0" smtClean="0"/>
              <a:t>후처리 과정 시 </a:t>
            </a:r>
            <a:r>
              <a:rPr lang="ko-KR" altLang="en-US" sz="1400" b="1" dirty="0" err="1" smtClean="0"/>
              <a:t>후처리에</a:t>
            </a:r>
            <a:r>
              <a:rPr lang="ko-KR" altLang="en-US" sz="1400" b="1" dirty="0" smtClean="0"/>
              <a:t> 사용되는 화학물질은 중독 증상이나 유해성을 유발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</a:t>
            </a:r>
            <a:r>
              <a:rPr lang="ko-KR" altLang="en-US" sz="1400" b="1" dirty="0" smtClean="0"/>
              <a:t>할 수 있으므로 산업용 방진마스크나 방독마스크를 착용해주세요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en-US" altLang="ko-KR" sz="1400" b="1" dirty="0" smtClean="0"/>
              <a:t>11. </a:t>
            </a:r>
            <a:r>
              <a:rPr lang="ko-KR" altLang="en-US" sz="1400" b="1" dirty="0" err="1" smtClean="0"/>
              <a:t>후저리</a:t>
            </a:r>
            <a:r>
              <a:rPr lang="ko-KR" altLang="en-US" sz="1400" b="1" dirty="0" smtClean="0"/>
              <a:t> 작업 전에는 반드시 환풍기 및 환기장치를 사용하여 작업공간의 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buClr>
                <a:srgbClr val="2DB7D7"/>
              </a:buClr>
              <a:defRPr/>
            </a:pPr>
            <a:r>
              <a:rPr lang="ko-KR" altLang="en-US" sz="1400" b="1" dirty="0" smtClean="0"/>
              <a:t>      환기가 잘 될 수 있도록 해주세요</a:t>
            </a:r>
            <a:r>
              <a:rPr lang="en-US" altLang="ko-KR" sz="1400" b="1" dirty="0" smtClean="0"/>
              <a:t>.</a:t>
            </a:r>
          </a:p>
          <a:p>
            <a:pPr marL="342900" indent="-342900">
              <a:lnSpc>
                <a:spcPct val="150000"/>
              </a:lnSpc>
              <a:buClr>
                <a:srgbClr val="2DB7D7"/>
              </a:buClr>
              <a:buFont typeface="+mj-lt"/>
              <a:buAutoNum type="arabicPeriod" startAt="10"/>
              <a:defRPr/>
            </a:pPr>
            <a:endParaRPr lang="ko-KR" altLang="en-US" sz="1400" b="1" dirty="0"/>
          </a:p>
        </p:txBody>
      </p:sp>
      <p:sp>
        <p:nvSpPr>
          <p:cNvPr id="15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19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6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20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6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431006" y="1763688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ko-KR" dirty="0" smtClean="0">
                <a:solidFill>
                  <a:srgbClr val="0468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3D</a:t>
            </a:r>
            <a:r>
              <a:rPr lang="ko-KR" altLang="en-US" dirty="0" smtClean="0">
                <a:solidFill>
                  <a:srgbClr val="0468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 작업환경 관리방법 요약표</a:t>
            </a:r>
            <a:endParaRPr lang="en-US" altLang="ko-KR" dirty="0">
              <a:solidFill>
                <a:srgbClr val="0468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465188" y="2262568"/>
          <a:ext cx="6132164" cy="6061501"/>
        </p:xfrm>
        <a:graphic>
          <a:graphicData uri="http://schemas.openxmlformats.org/drawingml/2006/table">
            <a:tbl>
              <a:tblPr/>
              <a:tblGrid>
                <a:gridCol w="1360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125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실내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작업현장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적정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온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 유지</a:t>
                      </a: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1.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국내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계절 별 실내 적정온도 범위 중 가장 낮은 온도 유지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실내습도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40 ~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60) %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▶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여름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실내적정온도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(24 ~ 27) ℃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중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24 ℃,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60 %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▶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겨울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실내적정온도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(18 ~ 21) ℃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중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18 ℃,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40 %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▶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가을 실내적정온도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(19 ~ 23) ℃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중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19 ℃,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50 %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장비 및 소재 선택</a:t>
                      </a: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1.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장비는 </a:t>
                      </a:r>
                      <a:r>
                        <a:rPr lang="ko-KR" altLang="en-US" sz="1100" b="1" kern="12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밀폐형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장비 또는 장비 내 필터가 장착된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사용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2.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소재는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친환경 원료를 사용한 소재 사용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3.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소재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제품 원료에 대한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물질안전보건자료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MSDS)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확인 필요</a:t>
                      </a: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37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실내환기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환기장치</a:t>
                      </a: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1.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 공간면적을 고려하여 적정 용량의 실내용 환풍기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사용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2.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환풍기는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작동 전 가동하고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완료 후에도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최소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시간 이상 가동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환풍기 작동 중 출입문을 완전 밀폐하지 말고 약간 열어 둠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4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환풍기 사용은 자연환기와 함께 실시</a:t>
                      </a: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0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실내환기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자연환기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1.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가을에는 외부 공기를 고려하여 창문을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(5~20)cm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정도 개방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2.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여름 및 겨울에는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작동 직후 창문 및 출입문을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분 정도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개방하고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시간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단위로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분 이상 환기 필요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3. 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종료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후 프린터 도어를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개방하여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분 이상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환기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▶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주변환경 및 대기상태에 따라 오염된 외부공기가 유입되고 있는지를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고려 하여 자연환기를 실시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0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설치공간 점검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1. 3D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프린터는 환기가 잘되는 위치를 고려하여 설치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▶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에어컨 설치 시 환풍기 반대편에 설치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▶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선풍기 가동 시 환풍기 반대편 및 환기가 잘되는 곳에 설치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579554"/>
                  </a:ext>
                </a:extLst>
              </a:tr>
              <a:tr h="58078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청소</a:t>
                      </a: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1. 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출력물 완료 후 프린터 </a:t>
                      </a:r>
                      <a:r>
                        <a:rPr lang="ko-KR" altLang="en-US" sz="1100" b="1" kern="12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챔버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내부 잔류 찌꺼기 청소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2. 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작업공간의 주기적인 청소 필요</a:t>
                      </a:r>
                    </a:p>
                  </a:txBody>
                  <a:tcPr marL="59067" marR="59067" marT="16330" marB="16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제목 13"/>
          <p:cNvSpPr>
            <a:spLocks noGrp="1"/>
          </p:cNvSpPr>
          <p:nvPr>
            <p:ph type="title"/>
          </p:nvPr>
        </p:nvSpPr>
        <p:spPr>
          <a:xfrm>
            <a:off x="242889" y="683568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ea typeface="Tahoma" pitchFamily="34" charset="0"/>
              </a:rPr>
              <a:t>6. </a:t>
            </a:r>
            <a:r>
              <a:rPr lang="en-US" altLang="ko-KR" dirty="0">
                <a:ea typeface="Tahoma" pitchFamily="34" charset="0"/>
              </a:rPr>
              <a:t>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</a:t>
            </a:r>
            <a:r>
              <a:rPr lang="ko-KR" altLang="en-US" dirty="0" smtClean="0">
                <a:ea typeface="Tahoma" pitchFamily="34" charset="0"/>
              </a:rPr>
              <a:t>작업환경 관리방법 </a:t>
            </a:r>
            <a:r>
              <a:rPr lang="ko-KR" altLang="en-US" dirty="0">
                <a:ea typeface="Tahoma" pitchFamily="34" charset="0"/>
              </a:rPr>
              <a:t>알아보기</a:t>
            </a:r>
          </a:p>
        </p:txBody>
      </p:sp>
    </p:spTree>
    <p:extLst>
      <p:ext uri="{BB962C8B-B14F-4D97-AF65-F5344CB8AC3E}">
        <p14:creationId xmlns:p14="http://schemas.microsoft.com/office/powerpoint/2010/main" val="15287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21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8" name="텍스트 개체 틀 7"/>
          <p:cNvSpPr txBox="1">
            <a:spLocks/>
          </p:cNvSpPr>
          <p:nvPr/>
        </p:nvSpPr>
        <p:spPr>
          <a:xfrm>
            <a:off x="394339" y="1691283"/>
            <a:ext cx="6028977" cy="7920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앞에서 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설명한 </a:t>
            </a:r>
            <a:r>
              <a:rPr lang="en-US" altLang="ko-KR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프린팅 작업환경의 안전수칙을 </a:t>
            </a:r>
            <a:r>
              <a:rPr lang="en-US" altLang="ko-KR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프린팅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작업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현장에서 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쉽게 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점검해 볼 수 있도록 체크리스트로 구성하였습니다</a:t>
            </a:r>
            <a:r>
              <a:rPr lang="en-US" altLang="ko-KR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각 항목의 질문에 체크하여 작업장 내 실내환경 </a:t>
            </a:r>
            <a:r>
              <a:rPr lang="ko-KR" alt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유해물질 </a:t>
            </a:r>
            <a:r>
              <a:rPr lang="ko-KR" alt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대처방안을 점검해 보시기 바랍니다</a:t>
            </a:r>
            <a:r>
              <a:rPr lang="en-US" altLang="ko-KR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10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308718" y="1231280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ko-KR" smtClean="0">
                <a:solidFill>
                  <a:srgbClr val="0468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3D</a:t>
            </a:r>
            <a:r>
              <a:rPr lang="ko-KR" altLang="en-US" dirty="0">
                <a:solidFill>
                  <a:srgbClr val="0468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 작업환경 체크리스트</a:t>
            </a:r>
            <a:endParaRPr lang="en-US" altLang="ko-KR" dirty="0">
              <a:solidFill>
                <a:srgbClr val="0468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760550"/>
              </p:ext>
            </p:extLst>
          </p:nvPr>
        </p:nvGraphicFramePr>
        <p:xfrm>
          <a:off x="327014" y="2627784"/>
          <a:ext cx="6163569" cy="5735508"/>
        </p:xfrm>
        <a:graphic>
          <a:graphicData uri="http://schemas.openxmlformats.org/drawingml/2006/table">
            <a:tbl>
              <a:tblPr/>
              <a:tblGrid>
                <a:gridCol w="1740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4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145">
                  <a:extLst>
                    <a:ext uri="{9D8B030D-6E8A-4147-A177-3AD203B41FA5}">
                      <a16:colId xmlns:a16="http://schemas.microsoft.com/office/drawing/2014/main" val="289016759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질문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답변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대처방안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비고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762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작업장 내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온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습도계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가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있으십니까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▷ 디지털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온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습도계를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사용하여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가    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동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중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 온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습도를 확인하시고 적정 온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도를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유지한다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Page 9</a:t>
                      </a:r>
                      <a:endParaRPr lang="en-US" altLang="ko-KR" sz="1100" b="1" kern="1200" spc="-8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77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동계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하계 냉난방용 에어컨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전기 및 히터 등을 사용하고 계십니까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▷ 동계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하계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적정 </a:t>
                      </a:r>
                      <a:r>
                        <a:rPr lang="ko-KR" altLang="en-US" sz="1100" b="1" kern="12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실내온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·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습도가 유지되도록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자연환기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및 가습기를 사용한다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9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565307"/>
                  </a:ext>
                </a:extLst>
              </a:tr>
              <a:tr h="122414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프린팅실은 중앙집중식 냉난방식으로 운영되고 있습니까</a:t>
                      </a: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 개별 조작이  가능한 냉난방 시스템으로 권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장드리며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만약 변경이 어려운 경우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개별 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냉난방기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제습기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가습기 등의 보조기기를  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사용한다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9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177593"/>
                  </a:ext>
                </a:extLst>
              </a:tr>
              <a:tr h="122414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장비는 밀폐형 장비인가요</a:t>
                      </a: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 개방형 프린터의 경우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환풍기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후드 등 국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소배기장치를 설치한다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 개방형 프린터를 밀폐할 수 있는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작업부스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di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100" b="1" kern="1200" spc="-15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를 설치하고</a:t>
                      </a:r>
                      <a:r>
                        <a:rPr lang="en-US" altLang="ko-KR" sz="1100" b="1" kern="1200" spc="-15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spc="-15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산업용 방진마스크를 착용한다</a:t>
                      </a:r>
                      <a:r>
                        <a:rPr lang="en-US" altLang="ko-KR" sz="1100" b="1" kern="1200" spc="-15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10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167434"/>
                  </a:ext>
                </a:extLst>
              </a:tr>
              <a:tr h="95477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추후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구입 계획이 있으십니까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▷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밀폐형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또는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내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유해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물질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저감장치가 부착된 장비를 선택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하도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록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한다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10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29767"/>
                  </a:ext>
                </a:extLst>
              </a:tr>
            </a:tbl>
          </a:graphicData>
        </a:graphic>
      </p:graphicFrame>
      <p:sp>
        <p:nvSpPr>
          <p:cNvPr id="7" name="제목 13"/>
          <p:cNvSpPr>
            <a:spLocks noGrp="1"/>
          </p:cNvSpPr>
          <p:nvPr>
            <p:ph type="title"/>
          </p:nvPr>
        </p:nvSpPr>
        <p:spPr>
          <a:xfrm>
            <a:off x="235173" y="617826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6.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관리방법 알아보기</a:t>
            </a:r>
          </a:p>
        </p:txBody>
      </p:sp>
    </p:spTree>
    <p:extLst>
      <p:ext uri="{BB962C8B-B14F-4D97-AF65-F5344CB8AC3E}">
        <p14:creationId xmlns:p14="http://schemas.microsoft.com/office/powerpoint/2010/main" val="38604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22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308718" y="1340014"/>
            <a:ext cx="6426994" cy="276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ko-KR" smtClean="0">
                <a:solidFill>
                  <a:srgbClr val="0468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3D</a:t>
            </a:r>
            <a:r>
              <a:rPr lang="ko-KR" altLang="en-US" dirty="0">
                <a:solidFill>
                  <a:srgbClr val="0468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 작업환경 체크리스트</a:t>
            </a:r>
            <a:endParaRPr lang="en-US" altLang="ko-KR" dirty="0">
              <a:solidFill>
                <a:srgbClr val="0468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553501"/>
              </p:ext>
            </p:extLst>
          </p:nvPr>
        </p:nvGraphicFramePr>
        <p:xfrm>
          <a:off x="366885" y="1897861"/>
          <a:ext cx="6163569" cy="5194419"/>
        </p:xfrm>
        <a:graphic>
          <a:graphicData uri="http://schemas.openxmlformats.org/drawingml/2006/table">
            <a:tbl>
              <a:tblPr/>
              <a:tblGrid>
                <a:gridCol w="1740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4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145">
                  <a:extLst>
                    <a:ext uri="{9D8B030D-6E8A-4147-A177-3AD203B41FA5}">
                      <a16:colId xmlns:a16="http://schemas.microsoft.com/office/drawing/2014/main" val="2890167591"/>
                    </a:ext>
                  </a:extLst>
                </a:gridCol>
              </a:tblGrid>
              <a:tr h="3970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질문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답변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대처방안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비고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5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소재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원료에  대한 안전 정보 내용을 확인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하셨나요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소재 제품 원료에 대한 물질안전보건자료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(MSDS)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를 확인한다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친환경 원료를 사용한 소재를 사용한다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11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98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작업현장 내 환기장치가 있는가</a:t>
                      </a: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?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아니오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▷ </a:t>
                      </a:r>
                      <a:r>
                        <a:rPr lang="en-US" altLang="ko-KR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가동 시 환기장치를 항상 가동하고</a:t>
                      </a:r>
                      <a:r>
                        <a:rPr lang="en-US" altLang="ko-KR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 3D</a:t>
                      </a:r>
                      <a:r>
                        <a:rPr lang="ko-KR" altLang="en-US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프린터 종료 후 최소 </a:t>
                      </a:r>
                      <a:r>
                        <a:rPr lang="en-US" altLang="ko-KR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</a:t>
                      </a:r>
                      <a:r>
                        <a:rPr lang="ko-KR" altLang="en-US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시간 이상 가동한다</a:t>
                      </a:r>
                      <a:r>
                        <a:rPr lang="en-US" altLang="ko-KR" sz="1100" b="1" kern="1200" spc="-1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</a:t>
                      </a:r>
                      <a:endParaRPr lang="en-US" altLang="ko-KR" sz="1100" b="1" kern="1200" spc="-10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▷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환기장치가 없는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작업현장의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경우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「</a:t>
                      </a:r>
                      <a:r>
                        <a:rPr lang="en-US" altLang="ko-KR" sz="1100" b="1" strike="noStrike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5.</a:t>
                      </a:r>
                      <a:r>
                        <a:rPr lang="en-US" altLang="ko-KR" sz="1100" b="1" strike="noStrike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3D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프린팅 쾌적하게 이용하기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」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를 참조하여 자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연환기를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주기적으로 실시한다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.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13 ~18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565307"/>
                  </a:ext>
                </a:extLst>
              </a:tr>
              <a:tr h="12147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프린터는 환기가 잘 되는 위치에 설치하였는가</a:t>
                      </a: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?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환풍기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등 환기장치와 </a:t>
                      </a:r>
                      <a:r>
                        <a:rPr lang="ko-KR" altLang="en-US" sz="1100" b="1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가까운곳에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설치하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여 환기가 잘되는 곳에 설치한다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에어컨 및 선풍기 설치 시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3D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프린팅 </a:t>
                      </a:r>
                      <a:r>
                        <a:rPr lang="ko-KR" altLang="en-US" sz="1100" b="1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가동중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발생되는 유해물질이 쉽게 </a:t>
                      </a:r>
                      <a:r>
                        <a:rPr lang="ko-KR" altLang="en-US" sz="1100" b="1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배출될수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있도록 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환풍기 반대편에 설치한다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17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177593"/>
                  </a:ext>
                </a:extLst>
              </a:tr>
              <a:tr h="9791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프린터</a:t>
                      </a:r>
                      <a:r>
                        <a:rPr lang="ko-KR" altLang="en-US" sz="1100" b="1" kern="1200" baseline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장비 및 작업공간은 정기적으로 청소하고 있습니까</a:t>
                      </a:r>
                      <a:r>
                        <a:rPr lang="en-US" altLang="ko-KR" sz="1100" b="1" kern="1200" baseline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?</a:t>
                      </a:r>
                      <a:endParaRPr lang="en-US" altLang="ko-KR" sz="1100" b="1" kern="120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네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□ 아니오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▷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프린팅 가동 완료 후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장비 내부에 있는 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잔류 찌꺼기 및 작업공간을 정기적으로 청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소한다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.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spc="-8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Page 16</a:t>
                      </a:r>
                    </a:p>
                  </a:txBody>
                  <a:tcPr marL="50683" marR="50683" marT="14012" marB="14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167434"/>
                  </a:ext>
                </a:extLst>
              </a:tr>
            </a:tbl>
          </a:graphicData>
        </a:graphic>
      </p:graphicFrame>
      <p:sp>
        <p:nvSpPr>
          <p:cNvPr id="7" name="제목 13"/>
          <p:cNvSpPr>
            <a:spLocks noGrp="1"/>
          </p:cNvSpPr>
          <p:nvPr>
            <p:ph type="title"/>
          </p:nvPr>
        </p:nvSpPr>
        <p:spPr>
          <a:xfrm>
            <a:off x="235173" y="617826"/>
            <a:ext cx="6426994" cy="369332"/>
          </a:xfrm>
        </p:spPr>
        <p:txBody>
          <a:bodyPr/>
          <a:lstStyle/>
          <a:p>
            <a:pPr>
              <a:defRPr/>
            </a:pPr>
            <a:r>
              <a:rPr lang="en-US" altLang="ko-KR" dirty="0">
                <a:ea typeface="Tahoma" pitchFamily="34" charset="0"/>
              </a:rPr>
              <a:t>6. 3D</a:t>
            </a:r>
            <a:r>
              <a:rPr lang="ko-KR" altLang="en-US" dirty="0" err="1">
                <a:ea typeface="Tahoma" pitchFamily="34" charset="0"/>
              </a:rPr>
              <a:t>프린팅</a:t>
            </a:r>
            <a:r>
              <a:rPr lang="ko-KR" altLang="en-US" dirty="0">
                <a:ea typeface="Tahoma" pitchFamily="34" charset="0"/>
              </a:rPr>
              <a:t> 작업환경 관리방법 알아보기</a:t>
            </a:r>
          </a:p>
        </p:txBody>
      </p:sp>
    </p:spTree>
    <p:extLst>
      <p:ext uri="{BB962C8B-B14F-4D97-AF65-F5344CB8AC3E}">
        <p14:creationId xmlns:p14="http://schemas.microsoft.com/office/powerpoint/2010/main" val="33523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2889" y="456848"/>
            <a:ext cx="6426994" cy="369332"/>
          </a:xfrm>
        </p:spPr>
        <p:txBody>
          <a:bodyPr/>
          <a:lstStyle/>
          <a:p>
            <a:r>
              <a:rPr lang="en-US" altLang="ko-KR" dirty="0" smtClean="0">
                <a:ea typeface="Tahoma" panose="020B0604030504040204" pitchFamily="34" charset="0"/>
              </a:rPr>
              <a:t>7. 3D</a:t>
            </a:r>
            <a:r>
              <a:rPr lang="ko-KR" altLang="en-US" dirty="0" err="1" smtClean="0"/>
              <a:t>프린팅</a:t>
            </a:r>
            <a:r>
              <a:rPr lang="ko-KR" altLang="en-US" dirty="0" smtClean="0"/>
              <a:t> 산업현장 안전교육 사례</a:t>
            </a:r>
            <a:endParaRPr lang="ko-KR" altLang="en-US" dirty="0"/>
          </a:p>
        </p:txBody>
      </p:sp>
      <p:sp>
        <p:nvSpPr>
          <p:cNvPr id="4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304037" y="899592"/>
            <a:ext cx="6081290" cy="1106381"/>
          </a:xfrm>
        </p:spPr>
        <p:txBody>
          <a:bodyPr/>
          <a:lstStyle/>
          <a:p>
            <a:pPr lvl="0" algn="just">
              <a:lnSpc>
                <a:spcPts val="2000"/>
              </a:lnSpc>
              <a:spcAft>
                <a:spcPts val="600"/>
              </a:spcAft>
              <a:defRPr/>
            </a:pPr>
            <a:r>
              <a:rPr lang="ko-KR" altLang="en-US" sz="1400" b="1" dirty="0" smtClean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정부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는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2015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년 삼차원프린팅산업 진흥법을 제정하여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제조 공정 중 발생 될 수 있는 안전사고를 사전에 예방하기 위하여 사업자 신고 의무와 함께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적층제조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공정 중 발생 할 수 있는 유해 및 위험성으로부터 종사자를 보호하기 위한 안전교육을 의무적 시행하고 있습니다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법정 교육 대상이 아닌 대상자들도 교육에 참여할 수 있으니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프린터의 안전한 사용을 위해 적극 활용하사기 바랍니다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6" name="텍스트 개체 틀 19"/>
          <p:cNvSpPr txBox="1">
            <a:spLocks/>
          </p:cNvSpPr>
          <p:nvPr/>
        </p:nvSpPr>
        <p:spPr>
          <a:xfrm>
            <a:off x="263777" y="2470054"/>
            <a:ext cx="6481763" cy="3077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000" b="1" smtClean="0">
                <a:solidFill>
                  <a:srgbClr val="2DB7D7"/>
                </a:solidFill>
              </a:rPr>
              <a:t>[</a:t>
            </a:r>
            <a:r>
              <a:rPr lang="ko-KR" altLang="en-US" sz="2000" b="1" smtClean="0">
                <a:solidFill>
                  <a:srgbClr val="2DB7D7"/>
                </a:solidFill>
              </a:rPr>
              <a:t>삼차원프린팅산업진흥법 </a:t>
            </a:r>
            <a:r>
              <a:rPr lang="en-US" altLang="ko-KR" sz="2000" b="1" smtClean="0">
                <a:solidFill>
                  <a:srgbClr val="2DB7D7"/>
                </a:solidFill>
              </a:rPr>
              <a:t>- </a:t>
            </a:r>
            <a:r>
              <a:rPr lang="ko-KR" altLang="en-US" sz="2000" b="1" smtClean="0">
                <a:solidFill>
                  <a:srgbClr val="2DB7D7"/>
                </a:solidFill>
              </a:rPr>
              <a:t>안전</a:t>
            </a:r>
            <a:r>
              <a:rPr lang="en-US" altLang="ko-KR" sz="2000" b="1" smtClean="0">
                <a:solidFill>
                  <a:srgbClr val="2DB7D7"/>
                </a:solidFill>
              </a:rPr>
              <a:t>]</a:t>
            </a:r>
            <a:endParaRPr lang="en-US" altLang="ko-KR" sz="2000" b="1" dirty="0">
              <a:solidFill>
                <a:srgbClr val="2DB7D7"/>
              </a:solidFill>
            </a:endParaRPr>
          </a:p>
        </p:txBody>
      </p:sp>
      <p:sp>
        <p:nvSpPr>
          <p:cNvPr id="7" name="제목 8"/>
          <p:cNvSpPr txBox="1">
            <a:spLocks/>
          </p:cNvSpPr>
          <p:nvPr/>
        </p:nvSpPr>
        <p:spPr>
          <a:xfrm>
            <a:off x="263777" y="2988980"/>
            <a:ext cx="64817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ko-KR" altLang="en-US" sz="1400" b="1" dirty="0" smtClean="0">
                <a:solidFill>
                  <a:srgbClr val="2DB7D7"/>
                </a:solidFill>
              </a:rPr>
              <a:t>삼차원프린팅산업진흥법 제 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18</a:t>
            </a:r>
            <a:r>
              <a:rPr lang="ko-KR" altLang="en-US" sz="1400" b="1" dirty="0" smtClean="0">
                <a:solidFill>
                  <a:srgbClr val="2DB7D7"/>
                </a:solidFill>
              </a:rPr>
              <a:t>조 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(</a:t>
            </a:r>
            <a:r>
              <a:rPr lang="ko-KR" altLang="en-US" sz="1400" b="1" dirty="0" smtClean="0">
                <a:solidFill>
                  <a:srgbClr val="2DB7D7"/>
                </a:solidFill>
              </a:rPr>
              <a:t>안전교육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)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제목 8"/>
          <p:cNvSpPr txBox="1">
            <a:spLocks/>
          </p:cNvSpPr>
          <p:nvPr/>
        </p:nvSpPr>
        <p:spPr>
          <a:xfrm>
            <a:off x="263777" y="3313344"/>
            <a:ext cx="64817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ko-KR" altLang="en-US" sz="1400" b="1" dirty="0" smtClean="0">
                <a:solidFill>
                  <a:srgbClr val="2DB7D7"/>
                </a:solidFill>
              </a:rPr>
              <a:t>삼차원프린팅산업 진흥법 시행령 제 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11</a:t>
            </a:r>
            <a:r>
              <a:rPr lang="ko-KR" altLang="en-US" sz="1400" b="1" dirty="0" smtClean="0">
                <a:solidFill>
                  <a:srgbClr val="2DB7D7"/>
                </a:solidFill>
              </a:rPr>
              <a:t>조 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(</a:t>
            </a:r>
            <a:r>
              <a:rPr lang="ko-KR" altLang="en-US" sz="1400" b="1" dirty="0" smtClean="0">
                <a:solidFill>
                  <a:srgbClr val="2DB7D7"/>
                </a:solidFill>
              </a:rPr>
              <a:t>안전교육에 관한 업무의 위탁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)</a:t>
            </a:r>
            <a:endParaRPr lang="ko-KR" altLang="en-US" sz="1400" b="1" dirty="0">
              <a:solidFill>
                <a:srgbClr val="2DB7D7"/>
              </a:solidFill>
            </a:endParaRPr>
          </a:p>
        </p:txBody>
      </p:sp>
      <p:sp>
        <p:nvSpPr>
          <p:cNvPr id="9" name="제목 8"/>
          <p:cNvSpPr txBox="1">
            <a:spLocks/>
          </p:cNvSpPr>
          <p:nvPr/>
        </p:nvSpPr>
        <p:spPr>
          <a:xfrm>
            <a:off x="250901" y="3669618"/>
            <a:ext cx="64817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ko-KR" altLang="en-US" sz="1400" b="1" dirty="0" smtClean="0">
                <a:solidFill>
                  <a:srgbClr val="2DB7D7"/>
                </a:solidFill>
              </a:rPr>
              <a:t>삼차원프린팅산업 진흥법 시행규칙 제 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3</a:t>
            </a:r>
            <a:r>
              <a:rPr lang="ko-KR" altLang="en-US" sz="1400" b="1" dirty="0" smtClean="0">
                <a:solidFill>
                  <a:srgbClr val="2DB7D7"/>
                </a:solidFill>
              </a:rPr>
              <a:t>조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(</a:t>
            </a:r>
            <a:r>
              <a:rPr lang="ko-KR" altLang="en-US" sz="1400" b="1" dirty="0" smtClean="0">
                <a:solidFill>
                  <a:srgbClr val="2DB7D7"/>
                </a:solidFill>
              </a:rPr>
              <a:t>안전교육의 내용 및 방법 등</a:t>
            </a:r>
            <a:r>
              <a:rPr lang="en-US" altLang="ko-KR" sz="1400" b="1" dirty="0" smtClean="0">
                <a:solidFill>
                  <a:srgbClr val="2DB7D7"/>
                </a:solidFill>
              </a:rPr>
              <a:t>)</a:t>
            </a:r>
            <a:endParaRPr lang="ko-KR" altLang="en-US" sz="1400" b="1" dirty="0">
              <a:solidFill>
                <a:srgbClr val="2DB7D7"/>
              </a:solidFill>
            </a:endParaRPr>
          </a:p>
        </p:txBody>
      </p:sp>
      <p:sp>
        <p:nvSpPr>
          <p:cNvPr id="10" name="제목 8"/>
          <p:cNvSpPr txBox="1">
            <a:spLocks/>
          </p:cNvSpPr>
          <p:nvPr/>
        </p:nvSpPr>
        <p:spPr>
          <a:xfrm>
            <a:off x="263776" y="4025892"/>
            <a:ext cx="64817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ko-KR" altLang="en-US" sz="1400" b="1" dirty="0" smtClean="0">
                <a:solidFill>
                  <a:srgbClr val="2DB7D7"/>
                </a:solidFill>
              </a:rPr>
              <a:t>삼차원프린팅 서비스 안전교육 위탁 및 운영 등에 관한 규정</a:t>
            </a:r>
            <a:endParaRPr lang="ko-KR" altLang="en-US" sz="1400" b="1" dirty="0">
              <a:solidFill>
                <a:srgbClr val="2DB7D7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033869"/>
              </p:ext>
            </p:extLst>
          </p:nvPr>
        </p:nvGraphicFramePr>
        <p:xfrm>
          <a:off x="408312" y="4866688"/>
          <a:ext cx="5878799" cy="3792733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2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구분</a:t>
                      </a:r>
                    </a:p>
                  </a:txBody>
                  <a:tcPr marL="68580" marR="68580" marT="60960" marB="6096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주요 내용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법정교육 대상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삼차원프린팅서비스사업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대표자 및 종업원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※ 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삼차원프린팅서비스사업이란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이용자와 공급계약을 체결하고 이용자를 위한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삼차원프린팅을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업으로 하는 것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법 제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2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조 제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4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호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7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000" b="1" kern="120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교육 내용</a:t>
                      </a:r>
                      <a:endParaRPr lang="ko-KR" altLang="en-US" sz="10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ko-KR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삼차원프린팅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관련 법령 및 제도에 관한 사항</a:t>
                      </a:r>
                    </a:p>
                    <a:p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삼차원프린팅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유해위험요인에 관한 사항</a:t>
                      </a:r>
                    </a:p>
                    <a:p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삼차원프린팅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작업환경관리 및 작업자 보호에 관한 사항</a:t>
                      </a:r>
                    </a:p>
                    <a:p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유형별 위험상황에 대한 비상 대처 방안</a:t>
                      </a:r>
                    </a:p>
                    <a:p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그 밖에 과학기술정보통신부장관이 정하여 고시하는 내용</a:t>
                      </a:r>
                      <a:endParaRPr lang="en-US" altLang="ko-KR" sz="105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endParaRPr lang="ko-KR" altLang="en-US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4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교육 방법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안전교육기관의 교육장에서 실시하는 집합교육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안전교육기관의 전문강사가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3D</a:t>
                      </a:r>
                      <a:r>
                        <a:rPr lang="ko-KR" altLang="en-US" sz="1050" b="1" kern="1200" dirty="0" err="1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프린팅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작업장을 방문하여 실시하는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 현장교육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그 밖에 과학기술정보통신부장관이 정하는 교육방법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온라인 교육 등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4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교육 시간</a:t>
                      </a: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대표자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: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신규교육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8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시간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보수교육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2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년마다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6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시간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o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종업원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: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신규교육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16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시간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보수교육 매년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6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시간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신규교육은 집합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/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현장교육으로 진행하여야 하며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보수교육은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온라인교육으로 진행 가능</a:t>
                      </a: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안전교육</a:t>
                      </a:r>
                      <a:endParaRPr lang="ko-KR" altLang="en-US" sz="100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60960" marB="6096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  <a:hlinkClick r:id="rId2"/>
                        </a:rPr>
                        <a:t>http://3d.acastar.co.kr/</a:t>
                      </a:r>
                      <a:r>
                        <a:rPr lang="en-US" altLang="ko-KR" sz="1050" b="1" kern="1200" baseline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로그인 후 수강신청 가능</a:t>
                      </a:r>
                      <a:endParaRPr lang="en-US" altLang="ko-KR" sz="1050" b="1" kern="120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ea"/>
                        <a:ea typeface="+mn-ea"/>
                        <a:cs typeface="Tahoma" pitchFamily="34" charset="0"/>
                      </a:endParaRPr>
                    </a:p>
                  </a:txBody>
                  <a:tcPr marL="48578" marR="48578" marT="23876" marB="238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318545" y="4410950"/>
            <a:ext cx="6426994" cy="276999"/>
          </a:xfrm>
        </p:spPr>
        <p:txBody>
          <a:bodyPr/>
          <a:lstStyle/>
          <a:p>
            <a:r>
              <a:rPr lang="en-US" altLang="ko-KR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3D</a:t>
            </a:r>
            <a:r>
              <a:rPr lang="ko-KR" altLang="en-US" dirty="0" err="1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프린팅</a:t>
            </a:r>
            <a:r>
              <a:rPr lang="ko-KR" altLang="en-US" dirty="0" smtClean="0">
                <a:solidFill>
                  <a:srgbClr val="0066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안전교육 대상 및 내용</a:t>
            </a:r>
            <a:endParaRPr lang="en-US" altLang="ko-KR" dirty="0">
              <a:solidFill>
                <a:srgbClr val="0066FF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510643" y="578021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슬라이드 번호 개체 틀 2"/>
          <p:cNvSpPr txBox="1">
            <a:spLocks/>
          </p:cNvSpPr>
          <p:nvPr/>
        </p:nvSpPr>
        <p:spPr>
          <a:xfrm>
            <a:off x="6214162" y="331878"/>
            <a:ext cx="521550" cy="27968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1BA0803-458E-4A27-819B-0BF37BE3F7E4}" type="slidenum">
              <a:rPr lang="ko-KR" altLang="en-US" sz="1600" b="1" smtClean="0">
                <a:solidFill>
                  <a:srgbClr val="0070C0"/>
                </a:solidFill>
              </a:rPr>
              <a:pPr algn="r"/>
              <a:t>23</a:t>
            </a:fld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130" y="8604448"/>
            <a:ext cx="6552728" cy="290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cs typeface="Tahoma" pitchFamily="34" charset="0"/>
              </a:rPr>
              <a:t>※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법정 교육 대상자가 아니어도 교육 신청 및 수강 가능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30506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0"/>
            <a:ext cx="6858000" cy="9135880"/>
          </a:xfrm>
          <a:prstGeom prst="rect">
            <a:avLst/>
          </a:prstGeom>
        </p:spPr>
      </p:pic>
      <p:sp>
        <p:nvSpPr>
          <p:cNvPr id="10" name="텍스트 개체 틀 19"/>
          <p:cNvSpPr txBox="1">
            <a:spLocks/>
          </p:cNvSpPr>
          <p:nvPr/>
        </p:nvSpPr>
        <p:spPr>
          <a:xfrm>
            <a:off x="4530650" y="1557706"/>
            <a:ext cx="2233291" cy="6480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800" b="1" dirty="0" smtClean="0">
                <a:solidFill>
                  <a:srgbClr val="FF575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[</a:t>
            </a:r>
            <a:r>
              <a:rPr lang="ko-KR" altLang="en-US" sz="2800" b="1" dirty="0" smtClean="0">
                <a:solidFill>
                  <a:srgbClr val="FF575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알아두기</a:t>
            </a:r>
            <a:r>
              <a:rPr lang="en-US" altLang="ko-KR" sz="2800" b="1" dirty="0" smtClean="0">
                <a:solidFill>
                  <a:srgbClr val="FF575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]</a:t>
            </a:r>
            <a:endParaRPr lang="en-US" altLang="ko-KR" sz="2800" b="1" dirty="0">
              <a:solidFill>
                <a:srgbClr val="FF5757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제목 8"/>
          <p:cNvSpPr txBox="1">
            <a:spLocks/>
          </p:cNvSpPr>
          <p:nvPr/>
        </p:nvSpPr>
        <p:spPr>
          <a:xfrm>
            <a:off x="5733256" y="2890844"/>
            <a:ext cx="609968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>
              <a:defRPr/>
            </a:pPr>
            <a:r>
              <a:rPr lang="ko-KR" altLang="en-US" sz="1200" b="1" dirty="0" smtClean="0">
                <a:solidFill>
                  <a:srgbClr val="FF575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용어정리</a:t>
            </a:r>
            <a:endParaRPr lang="en-US" altLang="ko-KR" sz="1200" b="1" dirty="0" smtClean="0">
              <a:solidFill>
                <a:srgbClr val="FF5757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제목 8"/>
          <p:cNvSpPr txBox="1">
            <a:spLocks/>
          </p:cNvSpPr>
          <p:nvPr/>
        </p:nvSpPr>
        <p:spPr>
          <a:xfrm>
            <a:off x="5376214" y="3243044"/>
            <a:ext cx="96701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0" kern="1200" baseline="0" dirty="0" smtClean="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>
              <a:defRPr/>
            </a:pPr>
            <a:r>
              <a:rPr lang="ko-KR" altLang="en-US" sz="1200" b="1" dirty="0" smtClean="0">
                <a:solidFill>
                  <a:srgbClr val="FF575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소재 용어정리</a:t>
            </a:r>
            <a:endParaRPr lang="en-US" altLang="ko-KR" sz="1200" b="1" dirty="0" smtClean="0">
              <a:solidFill>
                <a:srgbClr val="FF5757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2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개체 틀 7"/>
          <p:cNvSpPr txBox="1">
            <a:spLocks/>
          </p:cNvSpPr>
          <p:nvPr/>
        </p:nvSpPr>
        <p:spPr>
          <a:xfrm>
            <a:off x="242889" y="1547664"/>
            <a:ext cx="6028977" cy="698477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재료압출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(Material Extrusion)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차원 기하구조를 제작하는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적층제조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기술 표준화 기구인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ISO TC 261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에서 정의하는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가지 방식의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기술방식 중 학교 및 공공장소에서 주로 사용되고 있는 보급형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 기술방식으로 노즐을 통하여 소재를 선택적으로 배출 시키는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적층제조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공정을 말한다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spcAft>
                <a:spcPts val="600"/>
              </a:spcAft>
              <a:defRPr/>
            </a:pPr>
            <a:endParaRPr lang="en-US" altLang="ko-KR" sz="500" dirty="0" smtClean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FFF 3D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프린터 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Fused Filament Fabrication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의 약자로 필라멘트 형태의 소재를 노즐을 통해 압출해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차원 형상으로 출력하는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Material Extrusion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방식의 대표적인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프린터를 말하며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FDM(Fused Deposition Modeling)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와 혼용하여 사용하고 있다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spcAft>
                <a:spcPts val="600"/>
              </a:spcAft>
              <a:defRPr/>
            </a:pPr>
            <a:endParaRPr lang="en-US" altLang="ko-KR" sz="500" dirty="0" smtClean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ko-KR" altLang="en-US" sz="1400" b="1" dirty="0" err="1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메이커스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운동 </a:t>
            </a: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메이커들이 일상에서 창의적 만들기를 실천하고 자신의 경험과 지식을 나누고 공유하는 경향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최근 시제품 제작과 창업이 용이해지면서 소규모 개인 제조 창업이 확산되는 추세 역시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메이커스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운동을 의미한다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spcAft>
                <a:spcPts val="600"/>
              </a:spcAft>
              <a:defRPr/>
            </a:pPr>
            <a:endParaRPr lang="en-US" altLang="ko-KR" sz="500" dirty="0" smtClean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물질안전보건자료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(MSDS) :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Material Safety Data Sheet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물질에 대한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여러가지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정보를 담은 자료를 말한다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MSDS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에는 화학물질에 대한 화학적 특성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취급 및 저장법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유해성과 위험성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사고 시 대처방법 등이 기록되어 있으며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안전보건공단에서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MSDS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검색을 하면 원하는 화학물질에 대한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MSDS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를 찾아볼 수 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just">
              <a:spcAft>
                <a:spcPts val="600"/>
              </a:spcAft>
              <a:defRPr/>
            </a:pPr>
            <a:endParaRPr lang="en-US" altLang="ko-KR" sz="500" dirty="0" smtClean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5. </a:t>
            </a:r>
            <a:r>
              <a:rPr lang="ko-KR" altLang="en-US" sz="1400" b="1" dirty="0" err="1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헤파필터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(HEPA Filter) :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HIGH EFFICIENCY PARTICULATE AIR FILTER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입경이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µm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인 입자상 물질을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99.97 %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이상 제거하는 필터를 말한다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미국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ASHRAE(American Society of Heating, Refrigeration and Air Conditioning Engineers)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에서는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STANDARD 52-2-1999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에서 규정하는 성능기준의 필터를 말한다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endParaRPr lang="en-US" altLang="ko-KR" sz="500" dirty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6. </a:t>
            </a:r>
            <a:r>
              <a:rPr lang="ko-KR" altLang="en-US" sz="1400" b="1" dirty="0" err="1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유지기준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환경부에서는 다중이용시설 등의 실내공기질관리법을 통하여 시설내 공기 중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유해물질의양을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규정하고 있다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일부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유해물질에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대해서는 이용자의 건강을 위하여 반드시 기준 이하로 유지하여야 하며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이러한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유해물질의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양을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유지기준이라고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한다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spcAft>
                <a:spcPts val="600"/>
              </a:spcAft>
              <a:defRPr/>
            </a:pPr>
            <a:endParaRPr lang="ko-KR" altLang="en-US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endParaRPr lang="ko-KR" altLang="en-US" sz="1300" dirty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42889" y="746209"/>
            <a:ext cx="6426994" cy="276999"/>
          </a:xfrm>
        </p:spPr>
        <p:txBody>
          <a:bodyPr/>
          <a:lstStyle/>
          <a:p>
            <a:r>
              <a:rPr lang="ko-KR" altLang="en-US" dirty="0" smtClean="0">
                <a:solidFill>
                  <a:srgbClr val="FF5757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용어정리</a:t>
            </a:r>
            <a:endParaRPr lang="en-US" altLang="ko-KR" dirty="0">
              <a:solidFill>
                <a:srgbClr val="FF5757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l="2000" r="2000"/>
          <a:stretch/>
        </p:blipFill>
        <p:spPr>
          <a:xfrm>
            <a:off x="-8334" y="-21915"/>
            <a:ext cx="6876000" cy="3662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2000" r="2000"/>
          <a:stretch/>
        </p:blipFill>
        <p:spPr>
          <a:xfrm flipV="1">
            <a:off x="-8334" y="8796794"/>
            <a:ext cx="6876000" cy="36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3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개체 틀 7"/>
          <p:cNvSpPr txBox="1">
            <a:spLocks/>
          </p:cNvSpPr>
          <p:nvPr/>
        </p:nvSpPr>
        <p:spPr>
          <a:xfrm>
            <a:off x="352350" y="1267310"/>
            <a:ext cx="6028977" cy="712879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ABS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Acrylonitrile-Butadiene-Styrene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copolymer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기본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중합체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(base polymer)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중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스티렌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(α-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메틸스티렌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포함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과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아크릴로니트릴의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공중합체에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부타디엔계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고무가 분산된 물질의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함유율이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60%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이상인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합성수지제를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말한다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PC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PolyCarbonate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폴리카보네이트란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기본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중합체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(base polymer)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중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비스페놀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와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디페닐카보네이트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또는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카보닐클로라이드의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중합물질의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함유율이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50%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이상인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합성수지제를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말한다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HIPS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내충격성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폴리스틸렌으로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스티렌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부타디엔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검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(styrene butadiene gum)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이나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폴리부타디엔을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스티렌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단위체에 융해한 후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과산화물을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중합개시제로 첨가하여 중합한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중합체이다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TPU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Thermoplastic </a:t>
            </a:r>
            <a:r>
              <a:rPr lang="en-US" altLang="ko-KR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PolyUrethane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열가소성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탄성중합체이고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이소시아네이트와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폴리올의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중합물질로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이루어진 합성수지제를 말한다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5. PLA : </a:t>
            </a:r>
            <a:r>
              <a:rPr lang="en-US" altLang="ko-KR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PolyLactide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, Poly(Lactic Acid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의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약자로 기본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중합체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(base polymer)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중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락트산의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함유율이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50%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이상인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합성수지제를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말한다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ko-KR" altLang="en-US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Nylon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폴리아미드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계열의 합성 고분자 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화합물로 기본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중합체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중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락탐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아미노카르복실레이트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또는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염기산과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디아민의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중합물질로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이루어진 </a:t>
            </a:r>
            <a:r>
              <a:rPr lang="ko-KR" altLang="en-US" sz="13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합성수시즐</a:t>
            </a:r>
            <a:r>
              <a:rPr lang="ko-KR" altLang="en-U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말한다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en-US" altLang="ko-KR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PVA</a:t>
            </a:r>
            <a:r>
              <a:rPr lang="ko-KR" altLang="en-US" sz="1400" b="1" dirty="0" smtClean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rgbClr val="E0592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Poly(Vinyl Alcohol)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의 약자로 기본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중합체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(base polymer)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중 비닐알코올의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함유율이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50% 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이상인 </a:t>
            </a:r>
            <a:r>
              <a:rPr lang="ko-KR" altLang="en-US" sz="13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합성수지제를</a:t>
            </a:r>
            <a:r>
              <a:rPr lang="ko-KR" altLang="en-US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말한다</a:t>
            </a:r>
            <a:r>
              <a:rPr lang="en-US" altLang="ko-KR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ko-KR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  <a:spcAft>
                <a:spcPts val="1400"/>
              </a:spcAft>
              <a:defRPr/>
            </a:pPr>
            <a:endParaRPr lang="en-US" altLang="ko-KR" sz="1300" dirty="0" smtClean="0">
              <a:solidFill>
                <a:prstClr val="black">
                  <a:lumMod val="75000"/>
                  <a:lumOff val="2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42889" y="746209"/>
            <a:ext cx="6426994" cy="276999"/>
          </a:xfrm>
        </p:spPr>
        <p:txBody>
          <a:bodyPr/>
          <a:lstStyle/>
          <a:p>
            <a:r>
              <a:rPr lang="ko-KR" altLang="en-US" dirty="0" smtClean="0">
                <a:solidFill>
                  <a:srgbClr val="FF5757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소재 용어정리</a:t>
            </a:r>
            <a:endParaRPr lang="en-US" altLang="ko-KR" dirty="0">
              <a:solidFill>
                <a:srgbClr val="FF5757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l="2000" r="2000"/>
          <a:stretch/>
        </p:blipFill>
        <p:spPr>
          <a:xfrm>
            <a:off x="-8334" y="-21915"/>
            <a:ext cx="6876000" cy="3662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2000" r="2000"/>
          <a:stretch/>
        </p:blipFill>
        <p:spPr>
          <a:xfrm flipV="1">
            <a:off x="-8334" y="8796794"/>
            <a:ext cx="6876000" cy="36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8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63822" y="3642540"/>
            <a:ext cx="4301282" cy="276999"/>
          </a:xfrm>
        </p:spPr>
        <p:txBody>
          <a:bodyPr/>
          <a:lstStyle/>
          <a:p>
            <a:pPr lvl="0">
              <a:defRPr/>
            </a:pPr>
            <a:r>
              <a:rPr lang="en-US" altLang="ko-KR" sz="1800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800" dirty="0" err="1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프린팅</a:t>
            </a:r>
            <a:r>
              <a:rPr lang="ko-KR" altLang="en-US" sz="1800" dirty="0">
                <a:solidFill>
                  <a:srgbClr val="2DB7D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작업환경 쾌적하게 이용하기</a:t>
            </a:r>
          </a:p>
        </p:txBody>
      </p:sp>
      <p:sp>
        <p:nvSpPr>
          <p:cNvPr id="12" name="텍스트 개체 틀 21"/>
          <p:cNvSpPr txBox="1">
            <a:spLocks/>
          </p:cNvSpPr>
          <p:nvPr/>
        </p:nvSpPr>
        <p:spPr>
          <a:xfrm>
            <a:off x="207838" y="3979210"/>
            <a:ext cx="3509194" cy="3767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altLang="ko-KR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</a:t>
            </a:r>
            <a:r>
              <a:rPr lang="ko-KR" altLang="en-US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프린팅 작업환경 관리를 위한 가이드북</a:t>
            </a:r>
            <a:endParaRPr lang="en-US" altLang="ko-KR" sz="1400" b="1" dirty="0">
              <a:solidFill>
                <a:prstClr val="black">
                  <a:lumMod val="85000"/>
                  <a:lumOff val="1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제목 11"/>
          <p:cNvSpPr txBox="1">
            <a:spLocks/>
          </p:cNvSpPr>
          <p:nvPr/>
        </p:nvSpPr>
        <p:spPr>
          <a:xfrm>
            <a:off x="128206" y="4346629"/>
            <a:ext cx="4452922" cy="369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R="0" lvl="0" algn="just" defTabSz="914400" rtl="0" eaLnBrk="1" fontAlgn="auto" latinLnBrk="1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50" i="0" u="none" strike="noStrike" kern="1200" cap="none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/>
                <a:cs typeface="Tahoma" pitchFamily="34" charset="0"/>
              </a:rPr>
              <a:t>▷ </a:t>
            </a:r>
            <a:r>
              <a:rPr kumimoji="0" lang="ko-KR" altLang="en-US" sz="1050" i="0" u="none" strike="noStrike" kern="1200" cap="none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발행일 </a:t>
            </a:r>
            <a:r>
              <a:rPr kumimoji="0" lang="en-US" altLang="ko-KR" sz="1050" i="0" u="none" strike="noStrike" kern="1200" cap="none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: 2020.9</a:t>
            </a:r>
            <a:r>
              <a:rPr lang="en-US" altLang="ko-KR" sz="1050" spc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9" t="25023" r="23519" b="33885"/>
          <a:stretch/>
        </p:blipFill>
        <p:spPr>
          <a:xfrm>
            <a:off x="1268760" y="1289282"/>
            <a:ext cx="4320480" cy="429083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" r="6497"/>
          <a:stretch/>
        </p:blipFill>
        <p:spPr>
          <a:xfrm>
            <a:off x="383235" y="8574284"/>
            <a:ext cx="1540809" cy="33211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48" y="6125778"/>
            <a:ext cx="68258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1556792" y="6452679"/>
            <a:ext cx="3377164" cy="1195971"/>
            <a:chOff x="1556792" y="6452679"/>
            <a:chExt cx="3377164" cy="1195971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4044" y="6876256"/>
              <a:ext cx="3009912" cy="733996"/>
            </a:xfrm>
            <a:prstGeom prst="rect">
              <a:avLst/>
            </a:prstGeom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6792" y="6452679"/>
              <a:ext cx="971550" cy="79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2856" y="6918077"/>
              <a:ext cx="500121" cy="318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848" y="7268292"/>
              <a:ext cx="2808312" cy="380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105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7420</TotalTime>
  <Words>4074</Words>
  <Application>Microsoft Office PowerPoint</Application>
  <PresentationFormat>화면 슬라이드 쇼(4:3)</PresentationFormat>
  <Paragraphs>502</Paragraphs>
  <Slides>28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5" baseType="lpstr">
      <vt:lpstr>Bahnschrift</vt:lpstr>
      <vt:lpstr>HY강M</vt:lpstr>
      <vt:lpstr>HY견고딕</vt:lpstr>
      <vt:lpstr>HY동녘M</vt:lpstr>
      <vt:lpstr>HY목각파임B</vt:lpstr>
      <vt:lpstr>HY엽서L</vt:lpstr>
      <vt:lpstr>나눔스퀘어</vt:lpstr>
      <vt:lpstr>나눔스퀘어 Bold</vt:lpstr>
      <vt:lpstr>나눔스퀘어 ExtraBold</vt:lpstr>
      <vt:lpstr>맑은 고딕</vt:lpstr>
      <vt:lpstr>휴먼매직체</vt:lpstr>
      <vt:lpstr>Arial</vt:lpstr>
      <vt:lpstr>Bauhaus 93</vt:lpstr>
      <vt:lpstr>Microsoft Sans Serif</vt:lpstr>
      <vt:lpstr>Tahoma</vt:lpstr>
      <vt:lpstr>Wingdings</vt:lpstr>
      <vt:lpstr>Office 테마</vt:lpstr>
      <vt:lpstr>PowerPoint 프레젠테이션</vt:lpstr>
      <vt:lpstr>PowerPoint 프레젠테이션</vt:lpstr>
      <vt:lpstr>1. 이용 안내서 개요</vt:lpstr>
      <vt:lpstr>2. 3D프린팅 잘 활용하기</vt:lpstr>
      <vt:lpstr>PowerPoint 프레젠테이션</vt:lpstr>
      <vt:lpstr>2. 3D프린팅 잘 활용하기</vt:lpstr>
      <vt:lpstr>3. 국내 실내공기질 관리 현황 보기</vt:lpstr>
      <vt:lpstr>3. 국내 실내공기질 관리 현황 보기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4. 3D프린팅 작업환경 쾌적하게 이용하기</vt:lpstr>
      <vt:lpstr>5. 3D프린팅 안전관리 수칙 알아보기</vt:lpstr>
      <vt:lpstr>6. 3D프린팅 작업환경 관리방법 알아보기</vt:lpstr>
      <vt:lpstr>6. 3D프린팅 작업환경 관리방법 알아보기</vt:lpstr>
      <vt:lpstr>6. 3D프린팅 작업환경 관리방법 알아보기</vt:lpstr>
      <vt:lpstr>7. 3D프린팅 산업현장 안전교육 사례</vt:lpstr>
      <vt:lpstr>PowerPoint 프레젠테이션</vt:lpstr>
      <vt:lpstr>PowerPoint 프레젠테이션</vt:lpstr>
      <vt:lpstr>PowerPoint 프레젠테이션</vt:lpstr>
      <vt:lpstr>3D프린팅 작업환경 쾌적하게 이용하기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misun</dc:creator>
  <cp:lastModifiedBy>주현영-</cp:lastModifiedBy>
  <cp:revision>825</cp:revision>
  <cp:lastPrinted>2020-09-14T04:51:32Z</cp:lastPrinted>
  <dcterms:created xsi:type="dcterms:W3CDTF">2013-08-08T04:14:42Z</dcterms:created>
  <dcterms:modified xsi:type="dcterms:W3CDTF">2021-01-04T01:51:58Z</dcterms:modified>
</cp:coreProperties>
</file>